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93" r:id="rId2"/>
    <p:sldId id="279" r:id="rId3"/>
    <p:sldId id="282" r:id="rId4"/>
    <p:sldId id="289" r:id="rId5"/>
    <p:sldId id="370" r:id="rId6"/>
    <p:sldId id="355" r:id="rId7"/>
    <p:sldId id="371" r:id="rId8"/>
    <p:sldId id="356" r:id="rId9"/>
    <p:sldId id="366" r:id="rId10"/>
    <p:sldId id="257" r:id="rId11"/>
    <p:sldId id="270" r:id="rId12"/>
    <p:sldId id="367" r:id="rId13"/>
    <p:sldId id="269" r:id="rId14"/>
    <p:sldId id="271" r:id="rId15"/>
    <p:sldId id="291" r:id="rId16"/>
    <p:sldId id="351" r:id="rId17"/>
    <p:sldId id="358" r:id="rId18"/>
    <p:sldId id="297" r:id="rId19"/>
    <p:sldId id="314" r:id="rId20"/>
    <p:sldId id="324" r:id="rId21"/>
    <p:sldId id="357" r:id="rId22"/>
    <p:sldId id="315" r:id="rId23"/>
    <p:sldId id="325" r:id="rId24"/>
    <p:sldId id="317" r:id="rId25"/>
    <p:sldId id="318" r:id="rId26"/>
    <p:sldId id="322" r:id="rId27"/>
    <p:sldId id="323" r:id="rId28"/>
    <p:sldId id="321" r:id="rId29"/>
    <p:sldId id="350" r:id="rId30"/>
    <p:sldId id="362" r:id="rId31"/>
    <p:sldId id="319" r:id="rId32"/>
    <p:sldId id="326" r:id="rId33"/>
    <p:sldId id="290" r:id="rId34"/>
    <p:sldId id="327" r:id="rId35"/>
    <p:sldId id="313" r:id="rId36"/>
    <p:sldId id="328" r:id="rId37"/>
    <p:sldId id="329" r:id="rId38"/>
    <p:sldId id="338" r:id="rId39"/>
    <p:sldId id="339" r:id="rId40"/>
    <p:sldId id="340" r:id="rId41"/>
    <p:sldId id="341" r:id="rId42"/>
    <p:sldId id="342" r:id="rId43"/>
    <p:sldId id="368" r:id="rId44"/>
    <p:sldId id="347" r:id="rId45"/>
    <p:sldId id="348" r:id="rId46"/>
    <p:sldId id="364" r:id="rId47"/>
    <p:sldId id="349" r:id="rId48"/>
    <p:sldId id="353" r:id="rId49"/>
  </p:sldIdLst>
  <p:sldSz cx="9144000" cy="6858000" type="screen4x3"/>
  <p:notesSz cx="6745288" cy="98821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92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F18AC4-BAB3-4B63-BA27-2159919BD1DD}" type="doc">
      <dgm:prSet loTypeId="urn:microsoft.com/office/officeart/2005/8/layout/venn2" loCatId="relationship" qsTypeId="urn:microsoft.com/office/officeart/2005/8/quickstyle/simple1" qsCatId="simple" csTypeId="urn:microsoft.com/office/officeart/2005/8/colors/colorful3" csCatId="colorful" phldr="1"/>
      <dgm:spPr/>
    </dgm:pt>
    <dgm:pt modelId="{B09202FE-4D84-4876-874D-36F367E66EF5}">
      <dgm:prSet phldrT="[Tekstas]" custT="1"/>
      <dgm:spPr/>
      <dgm:t>
        <a:bodyPr/>
        <a:lstStyle/>
        <a:p>
          <a:r>
            <a:rPr lang="lt-LT" sz="1600" dirty="0" smtClean="0"/>
            <a:t>ATSKIRAS MOKOMASIS DALYKAS</a:t>
          </a:r>
        </a:p>
        <a:p>
          <a:r>
            <a:rPr lang="lt-LT" sz="1600" dirty="0" smtClean="0"/>
            <a:t>9-10 klasė</a:t>
          </a:r>
          <a:endParaRPr lang="lt-LT" sz="1600" dirty="0"/>
        </a:p>
      </dgm:t>
    </dgm:pt>
    <dgm:pt modelId="{0BD3D769-A1F9-4BE4-830F-2DA04E039B02}" type="parTrans" cxnId="{6804E8A9-BDCD-4BFC-9B48-DB66076136FD}">
      <dgm:prSet/>
      <dgm:spPr/>
      <dgm:t>
        <a:bodyPr/>
        <a:lstStyle/>
        <a:p>
          <a:endParaRPr lang="lt-LT" sz="1600"/>
        </a:p>
      </dgm:t>
    </dgm:pt>
    <dgm:pt modelId="{CC891016-4E45-40BC-BE51-408845E17D45}" type="sibTrans" cxnId="{6804E8A9-BDCD-4BFC-9B48-DB66076136FD}">
      <dgm:prSet/>
      <dgm:spPr/>
      <dgm:t>
        <a:bodyPr/>
        <a:lstStyle/>
        <a:p>
          <a:endParaRPr lang="lt-LT" sz="1600"/>
        </a:p>
      </dgm:t>
    </dgm:pt>
    <dgm:pt modelId="{7267CED2-42FA-4D7F-AF7F-07505DB4957B}">
      <dgm:prSet phldrT="[Tekstas]" custT="1"/>
      <dgm:spPr/>
      <dgm:t>
        <a:bodyPr/>
        <a:lstStyle/>
        <a:p>
          <a:r>
            <a:rPr lang="lt-LT" sz="1600" dirty="0" smtClean="0"/>
            <a:t>NEFORMALUS UGDYMAS</a:t>
          </a:r>
        </a:p>
        <a:p>
          <a:r>
            <a:rPr lang="lt-LT" sz="1600" dirty="0" smtClean="0"/>
            <a:t>1-12 klasė</a:t>
          </a:r>
        </a:p>
      </dgm:t>
    </dgm:pt>
    <dgm:pt modelId="{11766BE4-6038-43D2-BA6C-0405D29ADF9C}" type="parTrans" cxnId="{B2D9F36D-84B0-4C21-8347-520B5E6FF5F1}">
      <dgm:prSet/>
      <dgm:spPr/>
      <dgm:t>
        <a:bodyPr/>
        <a:lstStyle/>
        <a:p>
          <a:endParaRPr lang="lt-LT" sz="1600"/>
        </a:p>
      </dgm:t>
    </dgm:pt>
    <dgm:pt modelId="{5C83BA7E-22A4-47A4-9400-E2EEF3C085E5}" type="sibTrans" cxnId="{B2D9F36D-84B0-4C21-8347-520B5E6FF5F1}">
      <dgm:prSet/>
      <dgm:spPr/>
      <dgm:t>
        <a:bodyPr/>
        <a:lstStyle/>
        <a:p>
          <a:endParaRPr lang="lt-LT" sz="1600"/>
        </a:p>
      </dgm:t>
    </dgm:pt>
    <dgm:pt modelId="{A566754B-B4FF-4E3D-9BB3-6129A4C7522B}">
      <dgm:prSet phldrT="[Tekstas]" custT="1"/>
      <dgm:spPr/>
      <dgm:t>
        <a:bodyPr/>
        <a:lstStyle/>
        <a:p>
          <a:r>
            <a:rPr lang="lt-LT" sz="1600" dirty="0" smtClean="0"/>
            <a:t>INTEGRUOTAS UGDYMAS</a:t>
          </a:r>
        </a:p>
        <a:p>
          <a:r>
            <a:rPr lang="lt-LT" sz="1600" dirty="0" smtClean="0"/>
            <a:t>1-12 klasė</a:t>
          </a:r>
          <a:endParaRPr lang="lt-LT" sz="1600" dirty="0"/>
        </a:p>
      </dgm:t>
    </dgm:pt>
    <dgm:pt modelId="{868BD7B5-C0A0-44C9-80F9-8F49B4FA7373}" type="parTrans" cxnId="{A7E47FF6-A4DE-4477-9A87-EC73CC99D9AA}">
      <dgm:prSet/>
      <dgm:spPr/>
      <dgm:t>
        <a:bodyPr/>
        <a:lstStyle/>
        <a:p>
          <a:endParaRPr lang="en-US"/>
        </a:p>
      </dgm:t>
    </dgm:pt>
    <dgm:pt modelId="{4C233FFE-FD77-4F43-977A-0AEC6EB9E217}" type="sibTrans" cxnId="{A7E47FF6-A4DE-4477-9A87-EC73CC99D9AA}">
      <dgm:prSet/>
      <dgm:spPr/>
      <dgm:t>
        <a:bodyPr/>
        <a:lstStyle/>
        <a:p>
          <a:endParaRPr lang="en-US"/>
        </a:p>
      </dgm:t>
    </dgm:pt>
    <dgm:pt modelId="{6A39877B-05B0-4ACA-BF84-4369C2CF31E2}" type="pres">
      <dgm:prSet presAssocID="{80F18AC4-BAB3-4B63-BA27-2159919BD1DD}" presName="Name0" presStyleCnt="0">
        <dgm:presLayoutVars>
          <dgm:chMax val="7"/>
          <dgm:resizeHandles val="exact"/>
        </dgm:presLayoutVars>
      </dgm:prSet>
      <dgm:spPr/>
    </dgm:pt>
    <dgm:pt modelId="{263844DC-B822-47A3-AE44-57B900A92C09}" type="pres">
      <dgm:prSet presAssocID="{80F18AC4-BAB3-4B63-BA27-2159919BD1DD}" presName="comp1" presStyleCnt="0"/>
      <dgm:spPr/>
    </dgm:pt>
    <dgm:pt modelId="{07DD8ED0-D1DF-42FD-BED4-94559FFD0713}" type="pres">
      <dgm:prSet presAssocID="{80F18AC4-BAB3-4B63-BA27-2159919BD1DD}" presName="circle1" presStyleLbl="node1" presStyleIdx="0" presStyleCnt="3"/>
      <dgm:spPr/>
      <dgm:t>
        <a:bodyPr/>
        <a:lstStyle/>
        <a:p>
          <a:endParaRPr lang="en-US"/>
        </a:p>
      </dgm:t>
    </dgm:pt>
    <dgm:pt modelId="{17F790AB-14B1-423E-AD4A-6E3D2BE008BF}" type="pres">
      <dgm:prSet presAssocID="{80F18AC4-BAB3-4B63-BA27-2159919BD1DD}" presName="c1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2E437C-4272-4316-AFF5-F645DA5540C7}" type="pres">
      <dgm:prSet presAssocID="{80F18AC4-BAB3-4B63-BA27-2159919BD1DD}" presName="comp2" presStyleCnt="0"/>
      <dgm:spPr/>
    </dgm:pt>
    <dgm:pt modelId="{6A6E05F1-B0D1-4B39-A842-79C955ADB409}" type="pres">
      <dgm:prSet presAssocID="{80F18AC4-BAB3-4B63-BA27-2159919BD1DD}" presName="circle2" presStyleLbl="node1" presStyleIdx="1" presStyleCnt="3"/>
      <dgm:spPr/>
      <dgm:t>
        <a:bodyPr/>
        <a:lstStyle/>
        <a:p>
          <a:endParaRPr lang="en-US"/>
        </a:p>
      </dgm:t>
    </dgm:pt>
    <dgm:pt modelId="{B8FD076B-23C3-40F2-858F-618611F6BF5A}" type="pres">
      <dgm:prSet presAssocID="{80F18AC4-BAB3-4B63-BA27-2159919BD1DD}" presName="c2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03C9AA-A939-4774-A19D-ADCF57D926BC}" type="pres">
      <dgm:prSet presAssocID="{80F18AC4-BAB3-4B63-BA27-2159919BD1DD}" presName="comp3" presStyleCnt="0"/>
      <dgm:spPr/>
    </dgm:pt>
    <dgm:pt modelId="{98B2D71E-8B59-47DD-A892-77764A26D7BD}" type="pres">
      <dgm:prSet presAssocID="{80F18AC4-BAB3-4B63-BA27-2159919BD1DD}" presName="circle3" presStyleLbl="node1" presStyleIdx="2" presStyleCnt="3"/>
      <dgm:spPr/>
      <dgm:t>
        <a:bodyPr/>
        <a:lstStyle/>
        <a:p>
          <a:endParaRPr lang="en-US"/>
        </a:p>
      </dgm:t>
    </dgm:pt>
    <dgm:pt modelId="{5CD9EC7C-088C-4E1E-8FA5-69523FA28B37}" type="pres">
      <dgm:prSet presAssocID="{80F18AC4-BAB3-4B63-BA27-2159919BD1DD}" presName="c3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804E8A9-BDCD-4BFC-9B48-DB66076136FD}" srcId="{80F18AC4-BAB3-4B63-BA27-2159919BD1DD}" destId="{B09202FE-4D84-4876-874D-36F367E66EF5}" srcOrd="1" destOrd="0" parTransId="{0BD3D769-A1F9-4BE4-830F-2DA04E039B02}" sibTransId="{CC891016-4E45-40BC-BE51-408845E17D45}"/>
    <dgm:cxn modelId="{683D478A-0FD8-49EF-8E5D-F41C1DABD8AE}" type="presOf" srcId="{A566754B-B4FF-4E3D-9BB3-6129A4C7522B}" destId="{17F790AB-14B1-423E-AD4A-6E3D2BE008BF}" srcOrd="1" destOrd="0" presId="urn:microsoft.com/office/officeart/2005/8/layout/venn2"/>
    <dgm:cxn modelId="{B2D9F36D-84B0-4C21-8347-520B5E6FF5F1}" srcId="{80F18AC4-BAB3-4B63-BA27-2159919BD1DD}" destId="{7267CED2-42FA-4D7F-AF7F-07505DB4957B}" srcOrd="2" destOrd="0" parTransId="{11766BE4-6038-43D2-BA6C-0405D29ADF9C}" sibTransId="{5C83BA7E-22A4-47A4-9400-E2EEF3C085E5}"/>
    <dgm:cxn modelId="{675DF0D7-9DD3-49C8-B614-A9C72BC95B75}" type="presOf" srcId="{80F18AC4-BAB3-4B63-BA27-2159919BD1DD}" destId="{6A39877B-05B0-4ACA-BF84-4369C2CF31E2}" srcOrd="0" destOrd="0" presId="urn:microsoft.com/office/officeart/2005/8/layout/venn2"/>
    <dgm:cxn modelId="{1F29A586-3685-4AF4-A027-1F9211D2BE7F}" type="presOf" srcId="{7267CED2-42FA-4D7F-AF7F-07505DB4957B}" destId="{98B2D71E-8B59-47DD-A892-77764A26D7BD}" srcOrd="0" destOrd="0" presId="urn:microsoft.com/office/officeart/2005/8/layout/venn2"/>
    <dgm:cxn modelId="{73E4FBBD-10E7-4160-8D81-FA9EA59F3DCA}" type="presOf" srcId="{B09202FE-4D84-4876-874D-36F367E66EF5}" destId="{6A6E05F1-B0D1-4B39-A842-79C955ADB409}" srcOrd="0" destOrd="0" presId="urn:microsoft.com/office/officeart/2005/8/layout/venn2"/>
    <dgm:cxn modelId="{8BD1445E-F9E4-4B22-A670-C8E9593FD75E}" type="presOf" srcId="{A566754B-B4FF-4E3D-9BB3-6129A4C7522B}" destId="{07DD8ED0-D1DF-42FD-BED4-94559FFD0713}" srcOrd="0" destOrd="0" presId="urn:microsoft.com/office/officeart/2005/8/layout/venn2"/>
    <dgm:cxn modelId="{FC77431E-BD5A-46DB-AE45-BC9340BB509C}" type="presOf" srcId="{B09202FE-4D84-4876-874D-36F367E66EF5}" destId="{B8FD076B-23C3-40F2-858F-618611F6BF5A}" srcOrd="1" destOrd="0" presId="urn:microsoft.com/office/officeart/2005/8/layout/venn2"/>
    <dgm:cxn modelId="{BC001982-BF29-4E52-8A8E-58B7979EE172}" type="presOf" srcId="{7267CED2-42FA-4D7F-AF7F-07505DB4957B}" destId="{5CD9EC7C-088C-4E1E-8FA5-69523FA28B37}" srcOrd="1" destOrd="0" presId="urn:microsoft.com/office/officeart/2005/8/layout/venn2"/>
    <dgm:cxn modelId="{A7E47FF6-A4DE-4477-9A87-EC73CC99D9AA}" srcId="{80F18AC4-BAB3-4B63-BA27-2159919BD1DD}" destId="{A566754B-B4FF-4E3D-9BB3-6129A4C7522B}" srcOrd="0" destOrd="0" parTransId="{868BD7B5-C0A0-44C9-80F9-8F49B4FA7373}" sibTransId="{4C233FFE-FD77-4F43-977A-0AEC6EB9E217}"/>
    <dgm:cxn modelId="{CDF9C52D-C2AF-4A0C-A15D-3C3DB0A6C87E}" type="presParOf" srcId="{6A39877B-05B0-4ACA-BF84-4369C2CF31E2}" destId="{263844DC-B822-47A3-AE44-57B900A92C09}" srcOrd="0" destOrd="0" presId="urn:microsoft.com/office/officeart/2005/8/layout/venn2"/>
    <dgm:cxn modelId="{1B4A36DE-395E-4708-BF14-9621945A44F3}" type="presParOf" srcId="{263844DC-B822-47A3-AE44-57B900A92C09}" destId="{07DD8ED0-D1DF-42FD-BED4-94559FFD0713}" srcOrd="0" destOrd="0" presId="urn:microsoft.com/office/officeart/2005/8/layout/venn2"/>
    <dgm:cxn modelId="{0E8BA651-8B42-4D03-9A36-9031CBFCAA37}" type="presParOf" srcId="{263844DC-B822-47A3-AE44-57B900A92C09}" destId="{17F790AB-14B1-423E-AD4A-6E3D2BE008BF}" srcOrd="1" destOrd="0" presId="urn:microsoft.com/office/officeart/2005/8/layout/venn2"/>
    <dgm:cxn modelId="{000C6314-93E0-4964-B992-8B9A08232475}" type="presParOf" srcId="{6A39877B-05B0-4ACA-BF84-4369C2CF31E2}" destId="{7B2E437C-4272-4316-AFF5-F645DA5540C7}" srcOrd="1" destOrd="0" presId="urn:microsoft.com/office/officeart/2005/8/layout/venn2"/>
    <dgm:cxn modelId="{422C5322-8E06-4AB5-A57D-A8753E5E9E92}" type="presParOf" srcId="{7B2E437C-4272-4316-AFF5-F645DA5540C7}" destId="{6A6E05F1-B0D1-4B39-A842-79C955ADB409}" srcOrd="0" destOrd="0" presId="urn:microsoft.com/office/officeart/2005/8/layout/venn2"/>
    <dgm:cxn modelId="{BE5582B0-C285-4A58-8397-77D9643A84FC}" type="presParOf" srcId="{7B2E437C-4272-4316-AFF5-F645DA5540C7}" destId="{B8FD076B-23C3-40F2-858F-618611F6BF5A}" srcOrd="1" destOrd="0" presId="urn:microsoft.com/office/officeart/2005/8/layout/venn2"/>
    <dgm:cxn modelId="{BCB24582-928B-40C8-B2CB-DF354B546BD1}" type="presParOf" srcId="{6A39877B-05B0-4ACA-BF84-4369C2CF31E2}" destId="{6503C9AA-A939-4774-A19D-ADCF57D926BC}" srcOrd="2" destOrd="0" presId="urn:microsoft.com/office/officeart/2005/8/layout/venn2"/>
    <dgm:cxn modelId="{53311022-D744-4EC3-87FB-BDD788B037E6}" type="presParOf" srcId="{6503C9AA-A939-4774-A19D-ADCF57D926BC}" destId="{98B2D71E-8B59-47DD-A892-77764A26D7BD}" srcOrd="0" destOrd="0" presId="urn:microsoft.com/office/officeart/2005/8/layout/venn2"/>
    <dgm:cxn modelId="{2C07EE03-FE0C-46E8-A4B4-36ADB5ED1373}" type="presParOf" srcId="{6503C9AA-A939-4774-A19D-ADCF57D926BC}" destId="{5CD9EC7C-088C-4E1E-8FA5-69523FA28B37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15C9D6-4815-435A-AEF2-38A334554536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39F172CE-A5D7-4F3E-A534-4B7912AF1596}">
      <dgm:prSet/>
      <dgm:spPr/>
      <dgm:t>
        <a:bodyPr/>
        <a:lstStyle/>
        <a:p>
          <a:pPr rtl="0"/>
          <a:r>
            <a:rPr lang="en-US" dirty="0" smtClean="0"/>
            <a:t>P</a:t>
          </a:r>
          <a:r>
            <a:rPr lang="lt-LT" dirty="0" smtClean="0"/>
            <a:t>ILIETINĖS PROBLEMATIKOS INTEGRAVIMAS Į KITŲ MOKOMŲJŲ DALYKŲ TURINĮ</a:t>
          </a:r>
          <a:endParaRPr lang="en-US" dirty="0"/>
        </a:p>
      </dgm:t>
    </dgm:pt>
    <dgm:pt modelId="{8F1DBA58-78B9-4D25-8939-A111197DE219}" type="parTrans" cxnId="{192FE784-E84F-4D99-8672-A4CC7FB20F8F}">
      <dgm:prSet/>
      <dgm:spPr/>
      <dgm:t>
        <a:bodyPr/>
        <a:lstStyle/>
        <a:p>
          <a:endParaRPr lang="en-US"/>
        </a:p>
      </dgm:t>
    </dgm:pt>
    <dgm:pt modelId="{7B523249-173C-4FFE-993F-C43856D4790E}" type="sibTrans" cxnId="{192FE784-E84F-4D99-8672-A4CC7FB20F8F}">
      <dgm:prSet/>
      <dgm:spPr/>
      <dgm:t>
        <a:bodyPr/>
        <a:lstStyle/>
        <a:p>
          <a:endParaRPr lang="en-US"/>
        </a:p>
      </dgm:t>
    </dgm:pt>
    <dgm:pt modelId="{00567491-5596-46BF-BB6E-CE5891BBC91E}" type="pres">
      <dgm:prSet presAssocID="{0215C9D6-4815-435A-AEF2-38A33455453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EAE1CAE-5808-4977-9430-51B0601674BD}" type="pres">
      <dgm:prSet presAssocID="{39F172CE-A5D7-4F3E-A534-4B7912AF1596}" presName="parentText" presStyleLbl="node1" presStyleIdx="0" presStyleCnt="1" custLinFactNeighborX="5549" custLinFactNeighborY="-77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6A37477-995D-4D53-890B-7356D1745433}" type="presOf" srcId="{39F172CE-A5D7-4F3E-A534-4B7912AF1596}" destId="{6EAE1CAE-5808-4977-9430-51B0601674BD}" srcOrd="0" destOrd="0" presId="urn:microsoft.com/office/officeart/2005/8/layout/vList2"/>
    <dgm:cxn modelId="{29E04EB7-8713-42C1-B49F-3E743790C3D0}" type="presOf" srcId="{0215C9D6-4815-435A-AEF2-38A334554536}" destId="{00567491-5596-46BF-BB6E-CE5891BBC91E}" srcOrd="0" destOrd="0" presId="urn:microsoft.com/office/officeart/2005/8/layout/vList2"/>
    <dgm:cxn modelId="{192FE784-E84F-4D99-8672-A4CC7FB20F8F}" srcId="{0215C9D6-4815-435A-AEF2-38A334554536}" destId="{39F172CE-A5D7-4F3E-A534-4B7912AF1596}" srcOrd="0" destOrd="0" parTransId="{8F1DBA58-78B9-4D25-8939-A111197DE219}" sibTransId="{7B523249-173C-4FFE-993F-C43856D4790E}"/>
    <dgm:cxn modelId="{65DB312D-AAD8-416C-B78C-DC6D5C74FE25}" type="presParOf" srcId="{00567491-5596-46BF-BB6E-CE5891BBC91E}" destId="{6EAE1CAE-5808-4977-9430-51B0601674B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D13F81-74FF-4A82-8AEA-042797C1933C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CEA5010-6BDB-4938-9584-17B373EBABA8}">
      <dgm:prSet custT="1"/>
      <dgm:spPr/>
      <dgm:t>
        <a:bodyPr/>
        <a:lstStyle/>
        <a:p>
          <a:pPr rtl="0"/>
          <a:r>
            <a:rPr lang="en-US" sz="1200" dirty="0" smtClean="0"/>
            <a:t>MOKYKLOS B</a:t>
          </a:r>
          <a:r>
            <a:rPr lang="lt-LT" sz="1200" dirty="0" smtClean="0"/>
            <a:t>ENDRUOMEN</a:t>
          </a:r>
          <a:r>
            <a:rPr lang="en-US" sz="1200" dirty="0" smtClean="0"/>
            <a:t>IS</a:t>
          </a:r>
          <a:r>
            <a:rPr lang="lt-LT" sz="1200" dirty="0" smtClean="0"/>
            <a:t> GYVENIM</a:t>
          </a:r>
          <a:r>
            <a:rPr lang="en-US" sz="1200" dirty="0" smtClean="0"/>
            <a:t>AS</a:t>
          </a:r>
          <a:r>
            <a:rPr lang="lt-LT" sz="1200" dirty="0" smtClean="0"/>
            <a:t> IR </a:t>
          </a:r>
          <a:r>
            <a:rPr lang="lt-LT" sz="1400" dirty="0" smtClean="0"/>
            <a:t>SAVIVALDA</a:t>
          </a:r>
          <a:endParaRPr lang="en-US" sz="1400" dirty="0"/>
        </a:p>
      </dgm:t>
    </dgm:pt>
    <dgm:pt modelId="{8223D530-EF7F-4630-8D89-33CB7329D0A2}" type="parTrans" cxnId="{B98F5AD4-F4B4-4C28-94AA-7425E71E1E93}">
      <dgm:prSet/>
      <dgm:spPr/>
      <dgm:t>
        <a:bodyPr/>
        <a:lstStyle/>
        <a:p>
          <a:endParaRPr lang="en-US"/>
        </a:p>
      </dgm:t>
    </dgm:pt>
    <dgm:pt modelId="{11975080-BFD8-4B29-97A0-EA3CD1052AEE}" type="sibTrans" cxnId="{B98F5AD4-F4B4-4C28-94AA-7425E71E1E93}">
      <dgm:prSet/>
      <dgm:spPr/>
      <dgm:t>
        <a:bodyPr/>
        <a:lstStyle/>
        <a:p>
          <a:endParaRPr lang="en-US"/>
        </a:p>
      </dgm:t>
    </dgm:pt>
    <dgm:pt modelId="{3DFA229B-6F07-4400-B670-A7BB513D8712}" type="pres">
      <dgm:prSet presAssocID="{16D13F81-74FF-4A82-8AEA-042797C1933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72485B6-2FE7-4CF5-A3D1-54DB0886BFFF}" type="pres">
      <dgm:prSet presAssocID="{6CEA5010-6BDB-4938-9584-17B373EBABA8}" presName="parentText" presStyleLbl="node1" presStyleIdx="0" presStyleCnt="1" custLinFactNeighborX="-1921" custLinFactNeighborY="1783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98F5AD4-F4B4-4C28-94AA-7425E71E1E93}" srcId="{16D13F81-74FF-4A82-8AEA-042797C1933C}" destId="{6CEA5010-6BDB-4938-9584-17B373EBABA8}" srcOrd="0" destOrd="0" parTransId="{8223D530-EF7F-4630-8D89-33CB7329D0A2}" sibTransId="{11975080-BFD8-4B29-97A0-EA3CD1052AEE}"/>
    <dgm:cxn modelId="{E119CF14-1518-4569-AC5F-01D5938631AF}" type="presOf" srcId="{6CEA5010-6BDB-4938-9584-17B373EBABA8}" destId="{D72485B6-2FE7-4CF5-A3D1-54DB0886BFFF}" srcOrd="0" destOrd="0" presId="urn:microsoft.com/office/officeart/2005/8/layout/vList2"/>
    <dgm:cxn modelId="{23143FF5-ED61-4E8B-A2CF-742CC6080DDF}" type="presOf" srcId="{16D13F81-74FF-4A82-8AEA-042797C1933C}" destId="{3DFA229B-6F07-4400-B670-A7BB513D8712}" srcOrd="0" destOrd="0" presId="urn:microsoft.com/office/officeart/2005/8/layout/vList2"/>
    <dgm:cxn modelId="{A588DB57-2232-4D63-A6F0-0E77692C4626}" type="presParOf" srcId="{3DFA229B-6F07-4400-B670-A7BB513D8712}" destId="{D72485B6-2FE7-4CF5-A3D1-54DB0886BFF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328BF17-37F3-4DE6-805A-1D2D5EE3669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870E95C-9693-43A0-BFF5-F6173F99F84F}">
      <dgm:prSet/>
      <dgm:spPr/>
      <dgm:t>
        <a:bodyPr/>
        <a:lstStyle/>
        <a:p>
          <a:pPr rtl="0"/>
          <a:r>
            <a:rPr lang="en-US" dirty="0" smtClean="0"/>
            <a:t>MOKINI</a:t>
          </a:r>
          <a:r>
            <a:rPr lang="lt-LT" dirty="0" smtClean="0"/>
            <a:t>Ų SOCIALINĖ-PILIETINĖ VEIKL</a:t>
          </a:r>
          <a:r>
            <a:rPr lang="en-US" dirty="0" smtClean="0"/>
            <a:t>A</a:t>
          </a:r>
          <a:r>
            <a:rPr lang="lt-LT" dirty="0" smtClean="0"/>
            <a:t> </a:t>
          </a:r>
          <a:endParaRPr lang="en-US" dirty="0"/>
        </a:p>
      </dgm:t>
    </dgm:pt>
    <dgm:pt modelId="{5C52A171-CE24-4B30-A6B2-A3D8B8EA1C24}" type="parTrans" cxnId="{D4859C13-0F3F-4AE7-B145-6395A5919E32}">
      <dgm:prSet/>
      <dgm:spPr/>
      <dgm:t>
        <a:bodyPr/>
        <a:lstStyle/>
        <a:p>
          <a:endParaRPr lang="en-US"/>
        </a:p>
      </dgm:t>
    </dgm:pt>
    <dgm:pt modelId="{4D5CB748-9604-4804-81CC-5B8F45ED9899}" type="sibTrans" cxnId="{D4859C13-0F3F-4AE7-B145-6395A5919E32}">
      <dgm:prSet/>
      <dgm:spPr/>
      <dgm:t>
        <a:bodyPr/>
        <a:lstStyle/>
        <a:p>
          <a:endParaRPr lang="en-US"/>
        </a:p>
      </dgm:t>
    </dgm:pt>
    <dgm:pt modelId="{58428CA2-600B-4449-8217-D2EE51438901}" type="pres">
      <dgm:prSet presAssocID="{6328BF17-37F3-4DE6-805A-1D2D5EE3669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3408F8-4F0C-4D4F-A39E-C4294334AB6B}" type="pres">
      <dgm:prSet presAssocID="{4870E95C-9693-43A0-BFF5-F6173F99F84F}" presName="parentText" presStyleLbl="node1" presStyleIdx="0" presStyleCnt="1" custLinFactY="138922" custLinFactNeighborX="-31019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4859C13-0F3F-4AE7-B145-6395A5919E32}" srcId="{6328BF17-37F3-4DE6-805A-1D2D5EE3669B}" destId="{4870E95C-9693-43A0-BFF5-F6173F99F84F}" srcOrd="0" destOrd="0" parTransId="{5C52A171-CE24-4B30-A6B2-A3D8B8EA1C24}" sibTransId="{4D5CB748-9604-4804-81CC-5B8F45ED9899}"/>
    <dgm:cxn modelId="{0BDA722B-37F3-40F4-866A-E55CEFAD4927}" type="presOf" srcId="{4870E95C-9693-43A0-BFF5-F6173F99F84F}" destId="{8C3408F8-4F0C-4D4F-A39E-C4294334AB6B}" srcOrd="0" destOrd="0" presId="urn:microsoft.com/office/officeart/2005/8/layout/vList2"/>
    <dgm:cxn modelId="{A877F8DD-84ED-4AF8-9C2C-AE32A5449B24}" type="presOf" srcId="{6328BF17-37F3-4DE6-805A-1D2D5EE3669B}" destId="{58428CA2-600B-4449-8217-D2EE51438901}" srcOrd="0" destOrd="0" presId="urn:microsoft.com/office/officeart/2005/8/layout/vList2"/>
    <dgm:cxn modelId="{78BD5740-9158-4BEC-A731-7FED9AC97315}" type="presParOf" srcId="{58428CA2-600B-4449-8217-D2EE51438901}" destId="{8C3408F8-4F0C-4D4F-A39E-C4294334AB6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7C81624-DC6B-4E1E-BBF0-A5D88D73408A}" type="doc">
      <dgm:prSet loTypeId="urn:microsoft.com/office/officeart/2005/8/layout/chevron1" loCatId="process" qsTypeId="urn:microsoft.com/office/officeart/2005/8/quickstyle/3d3" qsCatId="3D" csTypeId="urn:microsoft.com/office/officeart/2005/8/colors/accent1_2" csCatId="accent1" phldr="1"/>
      <dgm:spPr/>
    </dgm:pt>
    <dgm:pt modelId="{CF3D76F8-1221-4615-9145-10D940B5E7C5}">
      <dgm:prSet phldrT="[Text]"/>
      <dgm:spPr/>
      <dgm:t>
        <a:bodyPr/>
        <a:lstStyle/>
        <a:p>
          <a:r>
            <a:rPr lang="lt-LT" dirty="0" smtClean="0"/>
            <a:t>1994</a:t>
          </a:r>
          <a:endParaRPr lang="en-US" dirty="0"/>
        </a:p>
      </dgm:t>
    </dgm:pt>
    <dgm:pt modelId="{F23EFE93-417F-4CAF-BC8D-239EACBB8BAB}" type="parTrans" cxnId="{408D7558-EB81-4C0C-9C60-1B66D12AF174}">
      <dgm:prSet/>
      <dgm:spPr/>
      <dgm:t>
        <a:bodyPr/>
        <a:lstStyle/>
        <a:p>
          <a:endParaRPr lang="en-US"/>
        </a:p>
      </dgm:t>
    </dgm:pt>
    <dgm:pt modelId="{51F5C0A4-73F5-4046-9A9B-6E0D91177FD5}" type="sibTrans" cxnId="{408D7558-EB81-4C0C-9C60-1B66D12AF174}">
      <dgm:prSet/>
      <dgm:spPr/>
      <dgm:t>
        <a:bodyPr/>
        <a:lstStyle/>
        <a:p>
          <a:endParaRPr lang="en-US"/>
        </a:p>
      </dgm:t>
    </dgm:pt>
    <dgm:pt modelId="{45C67FA4-3342-42B2-8BFB-034B0B6019D2}">
      <dgm:prSet phldrT="[Text]"/>
      <dgm:spPr/>
      <dgm:t>
        <a:bodyPr/>
        <a:lstStyle/>
        <a:p>
          <a:r>
            <a:rPr lang="lt-LT" dirty="0" smtClean="0"/>
            <a:t>1997</a:t>
          </a:r>
          <a:endParaRPr lang="en-US" dirty="0"/>
        </a:p>
      </dgm:t>
    </dgm:pt>
    <dgm:pt modelId="{AC958F64-A51D-4733-B06E-1E1E018491D5}" type="parTrans" cxnId="{4E18F11E-FC90-4940-ADD3-2E5DC0B02482}">
      <dgm:prSet/>
      <dgm:spPr/>
      <dgm:t>
        <a:bodyPr/>
        <a:lstStyle/>
        <a:p>
          <a:endParaRPr lang="en-US"/>
        </a:p>
      </dgm:t>
    </dgm:pt>
    <dgm:pt modelId="{5E65FCCD-D441-42E3-8FF1-990577F38098}" type="sibTrans" cxnId="{4E18F11E-FC90-4940-ADD3-2E5DC0B02482}">
      <dgm:prSet/>
      <dgm:spPr/>
      <dgm:t>
        <a:bodyPr/>
        <a:lstStyle/>
        <a:p>
          <a:endParaRPr lang="en-US"/>
        </a:p>
      </dgm:t>
    </dgm:pt>
    <dgm:pt modelId="{0CCE8CB1-9F87-4CFA-A96E-2D8C64B2C635}">
      <dgm:prSet phldrT="[Text]"/>
      <dgm:spPr/>
      <dgm:t>
        <a:bodyPr/>
        <a:lstStyle/>
        <a:p>
          <a:r>
            <a:rPr lang="lt-LT" dirty="0" smtClean="0"/>
            <a:t>2004</a:t>
          </a:r>
          <a:endParaRPr lang="en-US" dirty="0"/>
        </a:p>
      </dgm:t>
    </dgm:pt>
    <dgm:pt modelId="{99BFDC85-5A90-4E02-981A-D8F9BCDE9E7C}" type="parTrans" cxnId="{CD13E8BA-8CC5-4077-85D5-9F038C00CDB8}">
      <dgm:prSet/>
      <dgm:spPr/>
      <dgm:t>
        <a:bodyPr/>
        <a:lstStyle/>
        <a:p>
          <a:endParaRPr lang="en-US"/>
        </a:p>
      </dgm:t>
    </dgm:pt>
    <dgm:pt modelId="{E623643D-4EC2-404B-9371-E9EA568A46FF}" type="sibTrans" cxnId="{CD13E8BA-8CC5-4077-85D5-9F038C00CDB8}">
      <dgm:prSet/>
      <dgm:spPr/>
      <dgm:t>
        <a:bodyPr/>
        <a:lstStyle/>
        <a:p>
          <a:endParaRPr lang="en-US"/>
        </a:p>
      </dgm:t>
    </dgm:pt>
    <dgm:pt modelId="{E96BEAE5-F19E-4050-B322-C2C75B9AF959}">
      <dgm:prSet phldrT="[Text]"/>
      <dgm:spPr/>
      <dgm:t>
        <a:bodyPr/>
        <a:lstStyle/>
        <a:p>
          <a:r>
            <a:rPr lang="lt-LT" dirty="0" smtClean="0"/>
            <a:t>2008</a:t>
          </a:r>
          <a:endParaRPr lang="en-US" dirty="0"/>
        </a:p>
      </dgm:t>
    </dgm:pt>
    <dgm:pt modelId="{D1D66073-0595-4010-9E2F-85325D335B0D}" type="parTrans" cxnId="{8E060FDD-D712-4064-9ABA-991D29958ADF}">
      <dgm:prSet/>
      <dgm:spPr/>
      <dgm:t>
        <a:bodyPr/>
        <a:lstStyle/>
        <a:p>
          <a:endParaRPr lang="en-US"/>
        </a:p>
      </dgm:t>
    </dgm:pt>
    <dgm:pt modelId="{DAF87836-7405-43E5-87BC-4C9F76FFEAC3}" type="sibTrans" cxnId="{8E060FDD-D712-4064-9ABA-991D29958ADF}">
      <dgm:prSet/>
      <dgm:spPr/>
      <dgm:t>
        <a:bodyPr/>
        <a:lstStyle/>
        <a:p>
          <a:endParaRPr lang="en-US"/>
        </a:p>
      </dgm:t>
    </dgm:pt>
    <dgm:pt modelId="{C087D2B0-108D-49F0-83A8-A6DDBFF5D58D}" type="pres">
      <dgm:prSet presAssocID="{A7C81624-DC6B-4E1E-BBF0-A5D88D73408A}" presName="Name0" presStyleCnt="0">
        <dgm:presLayoutVars>
          <dgm:dir/>
          <dgm:animLvl val="lvl"/>
          <dgm:resizeHandles val="exact"/>
        </dgm:presLayoutVars>
      </dgm:prSet>
      <dgm:spPr/>
    </dgm:pt>
    <dgm:pt modelId="{331C28C0-70E1-4946-9D7B-280F87B9D456}" type="pres">
      <dgm:prSet presAssocID="{CF3D76F8-1221-4615-9145-10D940B5E7C5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B2B7720C-4DFE-461E-BEF9-F49AB85D5A9F}" type="pres">
      <dgm:prSet presAssocID="{51F5C0A4-73F5-4046-9A9B-6E0D91177FD5}" presName="parTxOnlySpace" presStyleCnt="0"/>
      <dgm:spPr/>
    </dgm:pt>
    <dgm:pt modelId="{F07BBE52-9589-4A2F-98D6-313F46458D08}" type="pres">
      <dgm:prSet presAssocID="{45C67FA4-3342-42B2-8BFB-034B0B6019D2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14DD70F4-3CC6-400F-A31E-C2AFE59C6FB4}" type="pres">
      <dgm:prSet presAssocID="{5E65FCCD-D441-42E3-8FF1-990577F38098}" presName="parTxOnlySpace" presStyleCnt="0"/>
      <dgm:spPr/>
    </dgm:pt>
    <dgm:pt modelId="{437529D7-FC90-46FC-AFE2-1B1E78338B71}" type="pres">
      <dgm:prSet presAssocID="{0CCE8CB1-9F87-4CFA-A96E-2D8C64B2C635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6E46D0F3-ED6B-4E3E-8207-A0E8FEDF8B2A}" type="pres">
      <dgm:prSet presAssocID="{E623643D-4EC2-404B-9371-E9EA568A46FF}" presName="parTxOnlySpace" presStyleCnt="0"/>
      <dgm:spPr/>
    </dgm:pt>
    <dgm:pt modelId="{5BFABC5A-3223-48BA-8DFC-C553558BD771}" type="pres">
      <dgm:prSet presAssocID="{E96BEAE5-F19E-4050-B322-C2C75B9AF959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D13E8BA-8CC5-4077-85D5-9F038C00CDB8}" srcId="{A7C81624-DC6B-4E1E-BBF0-A5D88D73408A}" destId="{0CCE8CB1-9F87-4CFA-A96E-2D8C64B2C635}" srcOrd="2" destOrd="0" parTransId="{99BFDC85-5A90-4E02-981A-D8F9BCDE9E7C}" sibTransId="{E623643D-4EC2-404B-9371-E9EA568A46FF}"/>
    <dgm:cxn modelId="{4E18F11E-FC90-4940-ADD3-2E5DC0B02482}" srcId="{A7C81624-DC6B-4E1E-BBF0-A5D88D73408A}" destId="{45C67FA4-3342-42B2-8BFB-034B0B6019D2}" srcOrd="1" destOrd="0" parTransId="{AC958F64-A51D-4733-B06E-1E1E018491D5}" sibTransId="{5E65FCCD-D441-42E3-8FF1-990577F38098}"/>
    <dgm:cxn modelId="{518FCF9E-BB23-4A69-A8B7-67463701310D}" type="presOf" srcId="{A7C81624-DC6B-4E1E-BBF0-A5D88D73408A}" destId="{C087D2B0-108D-49F0-83A8-A6DDBFF5D58D}" srcOrd="0" destOrd="0" presId="urn:microsoft.com/office/officeart/2005/8/layout/chevron1"/>
    <dgm:cxn modelId="{4ED8E162-6DDD-47A0-9C7D-0153D370BFA3}" type="presOf" srcId="{45C67FA4-3342-42B2-8BFB-034B0B6019D2}" destId="{F07BBE52-9589-4A2F-98D6-313F46458D08}" srcOrd="0" destOrd="0" presId="urn:microsoft.com/office/officeart/2005/8/layout/chevron1"/>
    <dgm:cxn modelId="{8E060FDD-D712-4064-9ABA-991D29958ADF}" srcId="{A7C81624-DC6B-4E1E-BBF0-A5D88D73408A}" destId="{E96BEAE5-F19E-4050-B322-C2C75B9AF959}" srcOrd="3" destOrd="0" parTransId="{D1D66073-0595-4010-9E2F-85325D335B0D}" sibTransId="{DAF87836-7405-43E5-87BC-4C9F76FFEAC3}"/>
    <dgm:cxn modelId="{BB348047-40A3-48FF-9DB2-7A49DCF2BB78}" type="presOf" srcId="{CF3D76F8-1221-4615-9145-10D940B5E7C5}" destId="{331C28C0-70E1-4946-9D7B-280F87B9D456}" srcOrd="0" destOrd="0" presId="urn:microsoft.com/office/officeart/2005/8/layout/chevron1"/>
    <dgm:cxn modelId="{94BFE386-E43D-4A02-9320-A44ACB5378DE}" type="presOf" srcId="{E96BEAE5-F19E-4050-B322-C2C75B9AF959}" destId="{5BFABC5A-3223-48BA-8DFC-C553558BD771}" srcOrd="0" destOrd="0" presId="urn:microsoft.com/office/officeart/2005/8/layout/chevron1"/>
    <dgm:cxn modelId="{408D7558-EB81-4C0C-9C60-1B66D12AF174}" srcId="{A7C81624-DC6B-4E1E-BBF0-A5D88D73408A}" destId="{CF3D76F8-1221-4615-9145-10D940B5E7C5}" srcOrd="0" destOrd="0" parTransId="{F23EFE93-417F-4CAF-BC8D-239EACBB8BAB}" sibTransId="{51F5C0A4-73F5-4046-9A9B-6E0D91177FD5}"/>
    <dgm:cxn modelId="{75BC8A17-8ADB-4713-93A1-429FDA95FACE}" type="presOf" srcId="{0CCE8CB1-9F87-4CFA-A96E-2D8C64B2C635}" destId="{437529D7-FC90-46FC-AFE2-1B1E78338B71}" srcOrd="0" destOrd="0" presId="urn:microsoft.com/office/officeart/2005/8/layout/chevron1"/>
    <dgm:cxn modelId="{FDF1D6F9-D896-477B-A3EE-490057FD9A3F}" type="presParOf" srcId="{C087D2B0-108D-49F0-83A8-A6DDBFF5D58D}" destId="{331C28C0-70E1-4946-9D7B-280F87B9D456}" srcOrd="0" destOrd="0" presId="urn:microsoft.com/office/officeart/2005/8/layout/chevron1"/>
    <dgm:cxn modelId="{9E8CD7B7-7343-4786-98F8-3D271639B902}" type="presParOf" srcId="{C087D2B0-108D-49F0-83A8-A6DDBFF5D58D}" destId="{B2B7720C-4DFE-461E-BEF9-F49AB85D5A9F}" srcOrd="1" destOrd="0" presId="urn:microsoft.com/office/officeart/2005/8/layout/chevron1"/>
    <dgm:cxn modelId="{EE0C1B68-AA6D-4159-961C-E73BE23A0518}" type="presParOf" srcId="{C087D2B0-108D-49F0-83A8-A6DDBFF5D58D}" destId="{F07BBE52-9589-4A2F-98D6-313F46458D08}" srcOrd="2" destOrd="0" presId="urn:microsoft.com/office/officeart/2005/8/layout/chevron1"/>
    <dgm:cxn modelId="{6DE137BC-0EB8-494E-9F82-D630528F278B}" type="presParOf" srcId="{C087D2B0-108D-49F0-83A8-A6DDBFF5D58D}" destId="{14DD70F4-3CC6-400F-A31E-C2AFE59C6FB4}" srcOrd="3" destOrd="0" presId="urn:microsoft.com/office/officeart/2005/8/layout/chevron1"/>
    <dgm:cxn modelId="{560C521C-42B0-4BCF-AFB8-0A2D50E5CF04}" type="presParOf" srcId="{C087D2B0-108D-49F0-83A8-A6DDBFF5D58D}" destId="{437529D7-FC90-46FC-AFE2-1B1E78338B71}" srcOrd="4" destOrd="0" presId="urn:microsoft.com/office/officeart/2005/8/layout/chevron1"/>
    <dgm:cxn modelId="{1DF56464-365D-4190-9FFE-DCF9E4365861}" type="presParOf" srcId="{C087D2B0-108D-49F0-83A8-A6DDBFF5D58D}" destId="{6E46D0F3-ED6B-4E3E-8207-A0E8FEDF8B2A}" srcOrd="5" destOrd="0" presId="urn:microsoft.com/office/officeart/2005/8/layout/chevron1"/>
    <dgm:cxn modelId="{7CB33A6A-7D87-4775-ADAD-3AFDCCA70F79}" type="presParOf" srcId="{C087D2B0-108D-49F0-83A8-A6DDBFF5D58D}" destId="{5BFABC5A-3223-48BA-8DFC-C553558BD77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0F18AC4-BAB3-4B63-BA27-2159919BD1DD}" type="doc">
      <dgm:prSet loTypeId="urn:microsoft.com/office/officeart/2005/8/layout/chart3" loCatId="relationship" qsTypeId="urn:microsoft.com/office/officeart/2005/8/quickstyle/simple1" qsCatId="simple" csTypeId="urn:microsoft.com/office/officeart/2005/8/colors/colorful3" csCatId="colorful" phldr="1"/>
      <dgm:spPr/>
    </dgm:pt>
    <dgm:pt modelId="{B09202FE-4D84-4876-874D-36F367E66EF5}">
      <dgm:prSet phldrT="[Tekstas]"/>
      <dgm:spPr/>
      <dgm:t>
        <a:bodyPr/>
        <a:lstStyle/>
        <a:p>
          <a:r>
            <a:rPr lang="lt-LT" dirty="0" smtClean="0"/>
            <a:t>ATSKIRAS MOKOMASIS DALYKAS</a:t>
          </a:r>
        </a:p>
        <a:p>
          <a:r>
            <a:rPr lang="lt-LT" dirty="0" smtClean="0"/>
            <a:t>9-10 klasė</a:t>
          </a:r>
          <a:endParaRPr lang="lt-LT" dirty="0"/>
        </a:p>
      </dgm:t>
    </dgm:pt>
    <dgm:pt modelId="{0BD3D769-A1F9-4BE4-830F-2DA04E039B02}" type="parTrans" cxnId="{6804E8A9-BDCD-4BFC-9B48-DB66076136FD}">
      <dgm:prSet/>
      <dgm:spPr/>
      <dgm:t>
        <a:bodyPr/>
        <a:lstStyle/>
        <a:p>
          <a:endParaRPr lang="lt-LT"/>
        </a:p>
      </dgm:t>
    </dgm:pt>
    <dgm:pt modelId="{CC891016-4E45-40BC-BE51-408845E17D45}" type="sibTrans" cxnId="{6804E8A9-BDCD-4BFC-9B48-DB66076136FD}">
      <dgm:prSet/>
      <dgm:spPr/>
      <dgm:t>
        <a:bodyPr/>
        <a:lstStyle/>
        <a:p>
          <a:endParaRPr lang="lt-LT"/>
        </a:p>
      </dgm:t>
    </dgm:pt>
    <dgm:pt modelId="{7267CED2-42FA-4D7F-AF7F-07505DB4957B}">
      <dgm:prSet phldrT="[Tekstas]"/>
      <dgm:spPr/>
      <dgm:t>
        <a:bodyPr/>
        <a:lstStyle/>
        <a:p>
          <a:r>
            <a:rPr lang="lt-LT" dirty="0" smtClean="0"/>
            <a:t>NEFORMALUS UGDYMAS</a:t>
          </a:r>
        </a:p>
      </dgm:t>
    </dgm:pt>
    <dgm:pt modelId="{11766BE4-6038-43D2-BA6C-0405D29ADF9C}" type="parTrans" cxnId="{B2D9F36D-84B0-4C21-8347-520B5E6FF5F1}">
      <dgm:prSet/>
      <dgm:spPr/>
      <dgm:t>
        <a:bodyPr/>
        <a:lstStyle/>
        <a:p>
          <a:endParaRPr lang="lt-LT"/>
        </a:p>
      </dgm:t>
    </dgm:pt>
    <dgm:pt modelId="{5C83BA7E-22A4-47A4-9400-E2EEF3C085E5}" type="sibTrans" cxnId="{B2D9F36D-84B0-4C21-8347-520B5E6FF5F1}">
      <dgm:prSet/>
      <dgm:spPr/>
      <dgm:t>
        <a:bodyPr/>
        <a:lstStyle/>
        <a:p>
          <a:endParaRPr lang="lt-LT"/>
        </a:p>
      </dgm:t>
    </dgm:pt>
    <dgm:pt modelId="{ECCF4C3B-F5A6-40CB-8F03-54E4126F7867}">
      <dgm:prSet phldrT="[Tekstas]"/>
      <dgm:spPr/>
      <dgm:t>
        <a:bodyPr/>
        <a:lstStyle/>
        <a:p>
          <a:r>
            <a:rPr lang="lt-LT" dirty="0" smtClean="0"/>
            <a:t>INTEGRUOTAS UGDYMAS</a:t>
          </a:r>
        </a:p>
        <a:p>
          <a:r>
            <a:rPr lang="lt-LT" dirty="0" smtClean="0"/>
            <a:t>1-12 klasės</a:t>
          </a:r>
          <a:endParaRPr lang="lt-LT" dirty="0"/>
        </a:p>
      </dgm:t>
    </dgm:pt>
    <dgm:pt modelId="{DCCFE0BA-2EF6-406B-8A37-06075240DB3A}" type="parTrans" cxnId="{E2694558-624A-4C0E-B680-AFEB65912F46}">
      <dgm:prSet/>
      <dgm:spPr/>
      <dgm:t>
        <a:bodyPr/>
        <a:lstStyle/>
        <a:p>
          <a:endParaRPr lang="lt-LT"/>
        </a:p>
      </dgm:t>
    </dgm:pt>
    <dgm:pt modelId="{4FD08F46-E912-4B09-8305-8B5EC771937B}" type="sibTrans" cxnId="{E2694558-624A-4C0E-B680-AFEB65912F46}">
      <dgm:prSet/>
      <dgm:spPr/>
      <dgm:t>
        <a:bodyPr/>
        <a:lstStyle/>
        <a:p>
          <a:endParaRPr lang="lt-LT"/>
        </a:p>
      </dgm:t>
    </dgm:pt>
    <dgm:pt modelId="{5748FC9C-2FC7-4F64-9875-33A06EF70C53}" type="pres">
      <dgm:prSet presAssocID="{80F18AC4-BAB3-4B63-BA27-2159919BD1DD}" presName="compositeShape" presStyleCnt="0">
        <dgm:presLayoutVars>
          <dgm:chMax val="7"/>
          <dgm:dir/>
          <dgm:resizeHandles val="exact"/>
        </dgm:presLayoutVars>
      </dgm:prSet>
      <dgm:spPr/>
    </dgm:pt>
    <dgm:pt modelId="{475DF844-4282-45D2-B04F-AE44B2B1A03A}" type="pres">
      <dgm:prSet presAssocID="{80F18AC4-BAB3-4B63-BA27-2159919BD1DD}" presName="wedge1" presStyleLbl="node1" presStyleIdx="0" presStyleCnt="3"/>
      <dgm:spPr/>
      <dgm:t>
        <a:bodyPr/>
        <a:lstStyle/>
        <a:p>
          <a:endParaRPr lang="lt-LT"/>
        </a:p>
      </dgm:t>
    </dgm:pt>
    <dgm:pt modelId="{38FF01CD-87C3-464B-A4C7-C63507B00E77}" type="pres">
      <dgm:prSet presAssocID="{80F18AC4-BAB3-4B63-BA27-2159919BD1DD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F25E892E-1B1A-4F91-8581-326D43E4B1EB}" type="pres">
      <dgm:prSet presAssocID="{80F18AC4-BAB3-4B63-BA27-2159919BD1DD}" presName="wedge2" presStyleLbl="node1" presStyleIdx="1" presStyleCnt="3"/>
      <dgm:spPr/>
      <dgm:t>
        <a:bodyPr/>
        <a:lstStyle/>
        <a:p>
          <a:endParaRPr lang="lt-LT"/>
        </a:p>
      </dgm:t>
    </dgm:pt>
    <dgm:pt modelId="{3771D77D-28D6-4163-93F0-2D0287DF2260}" type="pres">
      <dgm:prSet presAssocID="{80F18AC4-BAB3-4B63-BA27-2159919BD1DD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C5D6DF8F-2163-4E62-A033-8B6167A41E0D}" type="pres">
      <dgm:prSet presAssocID="{80F18AC4-BAB3-4B63-BA27-2159919BD1DD}" presName="wedge3" presStyleLbl="node1" presStyleIdx="2" presStyleCnt="3"/>
      <dgm:spPr/>
      <dgm:t>
        <a:bodyPr/>
        <a:lstStyle/>
        <a:p>
          <a:endParaRPr lang="lt-LT"/>
        </a:p>
      </dgm:t>
    </dgm:pt>
    <dgm:pt modelId="{2C047DEA-ECF8-4B3B-A57E-E5285ADDECC4}" type="pres">
      <dgm:prSet presAssocID="{80F18AC4-BAB3-4B63-BA27-2159919BD1DD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lt-LT"/>
        </a:p>
      </dgm:t>
    </dgm:pt>
  </dgm:ptLst>
  <dgm:cxnLst>
    <dgm:cxn modelId="{6804E8A9-BDCD-4BFC-9B48-DB66076136FD}" srcId="{80F18AC4-BAB3-4B63-BA27-2159919BD1DD}" destId="{B09202FE-4D84-4876-874D-36F367E66EF5}" srcOrd="0" destOrd="0" parTransId="{0BD3D769-A1F9-4BE4-830F-2DA04E039B02}" sibTransId="{CC891016-4E45-40BC-BE51-408845E17D45}"/>
    <dgm:cxn modelId="{B2D9F36D-84B0-4C21-8347-520B5E6FF5F1}" srcId="{80F18AC4-BAB3-4B63-BA27-2159919BD1DD}" destId="{7267CED2-42FA-4D7F-AF7F-07505DB4957B}" srcOrd="1" destOrd="0" parTransId="{11766BE4-6038-43D2-BA6C-0405D29ADF9C}" sibTransId="{5C83BA7E-22A4-47A4-9400-E2EEF3C085E5}"/>
    <dgm:cxn modelId="{11ACA362-B32A-47FD-B709-2B53AED3EB2E}" type="presOf" srcId="{ECCF4C3B-F5A6-40CB-8F03-54E4126F7867}" destId="{C5D6DF8F-2163-4E62-A033-8B6167A41E0D}" srcOrd="0" destOrd="0" presId="urn:microsoft.com/office/officeart/2005/8/layout/chart3"/>
    <dgm:cxn modelId="{35620B4D-91B2-4E83-8F1C-866233B5B191}" type="presOf" srcId="{80F18AC4-BAB3-4B63-BA27-2159919BD1DD}" destId="{5748FC9C-2FC7-4F64-9875-33A06EF70C53}" srcOrd="0" destOrd="0" presId="urn:microsoft.com/office/officeart/2005/8/layout/chart3"/>
    <dgm:cxn modelId="{6E462993-99F0-4CA0-91A1-6C5ACE567B6B}" type="presOf" srcId="{B09202FE-4D84-4876-874D-36F367E66EF5}" destId="{475DF844-4282-45D2-B04F-AE44B2B1A03A}" srcOrd="0" destOrd="0" presId="urn:microsoft.com/office/officeart/2005/8/layout/chart3"/>
    <dgm:cxn modelId="{E2694558-624A-4C0E-B680-AFEB65912F46}" srcId="{80F18AC4-BAB3-4B63-BA27-2159919BD1DD}" destId="{ECCF4C3B-F5A6-40CB-8F03-54E4126F7867}" srcOrd="2" destOrd="0" parTransId="{DCCFE0BA-2EF6-406B-8A37-06075240DB3A}" sibTransId="{4FD08F46-E912-4B09-8305-8B5EC771937B}"/>
    <dgm:cxn modelId="{32B9AAA2-7BC0-49D1-887F-E666F169CD66}" type="presOf" srcId="{ECCF4C3B-F5A6-40CB-8F03-54E4126F7867}" destId="{2C047DEA-ECF8-4B3B-A57E-E5285ADDECC4}" srcOrd="1" destOrd="0" presId="urn:microsoft.com/office/officeart/2005/8/layout/chart3"/>
    <dgm:cxn modelId="{743EE813-1B78-46D7-9D3D-0C36B96D9614}" type="presOf" srcId="{7267CED2-42FA-4D7F-AF7F-07505DB4957B}" destId="{F25E892E-1B1A-4F91-8581-326D43E4B1EB}" srcOrd="0" destOrd="0" presId="urn:microsoft.com/office/officeart/2005/8/layout/chart3"/>
    <dgm:cxn modelId="{C3DABCF0-F881-477D-984B-DEA1C3496CEC}" type="presOf" srcId="{B09202FE-4D84-4876-874D-36F367E66EF5}" destId="{38FF01CD-87C3-464B-A4C7-C63507B00E77}" srcOrd="1" destOrd="0" presId="urn:microsoft.com/office/officeart/2005/8/layout/chart3"/>
    <dgm:cxn modelId="{2A710643-BBD3-4972-8683-B15A9B49C96A}" type="presOf" srcId="{7267CED2-42FA-4D7F-AF7F-07505DB4957B}" destId="{3771D77D-28D6-4163-93F0-2D0287DF2260}" srcOrd="1" destOrd="0" presId="urn:microsoft.com/office/officeart/2005/8/layout/chart3"/>
    <dgm:cxn modelId="{28E1CAC5-748D-4BA7-AE4E-FE9F9D48D1D7}" type="presParOf" srcId="{5748FC9C-2FC7-4F64-9875-33A06EF70C53}" destId="{475DF844-4282-45D2-B04F-AE44B2B1A03A}" srcOrd="0" destOrd="0" presId="urn:microsoft.com/office/officeart/2005/8/layout/chart3"/>
    <dgm:cxn modelId="{9BE91A6F-9F7A-42F5-A4E7-3156B232C323}" type="presParOf" srcId="{5748FC9C-2FC7-4F64-9875-33A06EF70C53}" destId="{38FF01CD-87C3-464B-A4C7-C63507B00E77}" srcOrd="1" destOrd="0" presId="urn:microsoft.com/office/officeart/2005/8/layout/chart3"/>
    <dgm:cxn modelId="{57F6156C-0104-4008-979B-BDF51D886CD2}" type="presParOf" srcId="{5748FC9C-2FC7-4F64-9875-33A06EF70C53}" destId="{F25E892E-1B1A-4F91-8581-326D43E4B1EB}" srcOrd="2" destOrd="0" presId="urn:microsoft.com/office/officeart/2005/8/layout/chart3"/>
    <dgm:cxn modelId="{680832FF-A0F4-4DAB-86ED-78CF2C730AB9}" type="presParOf" srcId="{5748FC9C-2FC7-4F64-9875-33A06EF70C53}" destId="{3771D77D-28D6-4163-93F0-2D0287DF2260}" srcOrd="3" destOrd="0" presId="urn:microsoft.com/office/officeart/2005/8/layout/chart3"/>
    <dgm:cxn modelId="{4F26F70D-7F5A-4AFB-BE03-BC7F4C2642E6}" type="presParOf" srcId="{5748FC9C-2FC7-4F64-9875-33A06EF70C53}" destId="{C5D6DF8F-2163-4E62-A033-8B6167A41E0D}" srcOrd="4" destOrd="0" presId="urn:microsoft.com/office/officeart/2005/8/layout/chart3"/>
    <dgm:cxn modelId="{400A8D50-B3DE-4E31-B915-79CA89D718CD}" type="presParOf" srcId="{5748FC9C-2FC7-4F64-9875-33A06EF70C53}" destId="{2C047DEA-ECF8-4B3B-A57E-E5285ADDECC4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821FF73-2CD7-4583-B5BA-CC1A2FA59AAD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lt-LT"/>
        </a:p>
      </dgm:t>
    </dgm:pt>
    <dgm:pt modelId="{35ED5163-9B35-4776-98C1-36338BE4E796}" type="pres">
      <dgm:prSet presAssocID="{F821FF73-2CD7-4583-B5BA-CC1A2FA59AAD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lt-LT"/>
        </a:p>
      </dgm:t>
    </dgm:pt>
  </dgm:ptLst>
  <dgm:cxnLst>
    <dgm:cxn modelId="{450F1292-113B-4A9A-AF86-72236F51EBB8}" type="presOf" srcId="{F821FF73-2CD7-4583-B5BA-CC1A2FA59AAD}" destId="{35ED5163-9B35-4776-98C1-36338BE4E796}" srcOrd="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DD8ED0-D1DF-42FD-BED4-94559FFD0713}">
      <dsp:nvSpPr>
        <dsp:cNvPr id="0" name=""/>
        <dsp:cNvSpPr/>
      </dsp:nvSpPr>
      <dsp:spPr>
        <a:xfrm>
          <a:off x="1101070" y="0"/>
          <a:ext cx="4551162" cy="455116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600" kern="1200" dirty="0" smtClean="0"/>
            <a:t>INTEGRUOTAS UGDYMAS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600" kern="1200" dirty="0" smtClean="0"/>
            <a:t>1-12 klasė</a:t>
          </a:r>
          <a:endParaRPr lang="lt-LT" sz="1600" kern="1200" dirty="0"/>
        </a:p>
      </dsp:txBody>
      <dsp:txXfrm>
        <a:off x="2581335" y="227558"/>
        <a:ext cx="1590631" cy="682674"/>
      </dsp:txXfrm>
    </dsp:sp>
    <dsp:sp modelId="{6A6E05F1-B0D1-4B39-A842-79C955ADB409}">
      <dsp:nvSpPr>
        <dsp:cNvPr id="0" name=""/>
        <dsp:cNvSpPr/>
      </dsp:nvSpPr>
      <dsp:spPr>
        <a:xfrm>
          <a:off x="1669965" y="1137790"/>
          <a:ext cx="3413371" cy="3413371"/>
        </a:xfrm>
        <a:prstGeom prst="ellipse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600" kern="1200" dirty="0" smtClean="0"/>
            <a:t>ATSKIRAS MOKOMASIS DALYKAS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600" kern="1200" dirty="0" smtClean="0"/>
            <a:t>9-10 klasė</a:t>
          </a:r>
          <a:endParaRPr lang="lt-LT" sz="1600" kern="1200" dirty="0"/>
        </a:p>
      </dsp:txBody>
      <dsp:txXfrm>
        <a:off x="2581335" y="1351126"/>
        <a:ext cx="1590631" cy="640007"/>
      </dsp:txXfrm>
    </dsp:sp>
    <dsp:sp modelId="{98B2D71E-8B59-47DD-A892-77764A26D7BD}">
      <dsp:nvSpPr>
        <dsp:cNvPr id="0" name=""/>
        <dsp:cNvSpPr/>
      </dsp:nvSpPr>
      <dsp:spPr>
        <a:xfrm>
          <a:off x="2238860" y="2275581"/>
          <a:ext cx="2275581" cy="2275581"/>
        </a:xfrm>
        <a:prstGeom prst="ellips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600" kern="1200" dirty="0" smtClean="0"/>
            <a:t>NEFORMALUS UGDYMAS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600" kern="1200" dirty="0" smtClean="0"/>
            <a:t>1-12 klasė</a:t>
          </a:r>
        </a:p>
      </dsp:txBody>
      <dsp:txXfrm>
        <a:off x="2572111" y="2844476"/>
        <a:ext cx="1609078" cy="11377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AE1CAE-5808-4977-9430-51B0601674BD}">
      <dsp:nvSpPr>
        <dsp:cNvPr id="0" name=""/>
        <dsp:cNvSpPr/>
      </dsp:nvSpPr>
      <dsp:spPr>
        <a:xfrm>
          <a:off x="0" y="20197"/>
          <a:ext cx="3771069" cy="5967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</a:t>
          </a:r>
          <a:r>
            <a:rPr lang="lt-LT" sz="1500" kern="1200" dirty="0" smtClean="0"/>
            <a:t>ILIETINĖS PROBLEMATIKOS INTEGRAVIMAS Į KITŲ MOKOMŲJŲ DALYKŲ TURINĮ</a:t>
          </a:r>
          <a:endParaRPr lang="en-US" sz="1500" kern="1200" dirty="0"/>
        </a:p>
      </dsp:txBody>
      <dsp:txXfrm>
        <a:off x="29128" y="49325"/>
        <a:ext cx="3712813" cy="5384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2485B6-2FE7-4CF5-A3D1-54DB0886BFFF}">
      <dsp:nvSpPr>
        <dsp:cNvPr id="0" name=""/>
        <dsp:cNvSpPr/>
      </dsp:nvSpPr>
      <dsp:spPr>
        <a:xfrm>
          <a:off x="0" y="17335"/>
          <a:ext cx="4104456" cy="4867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MOKYKLOS B</a:t>
          </a:r>
          <a:r>
            <a:rPr lang="lt-LT" sz="1200" kern="1200" dirty="0" smtClean="0"/>
            <a:t>ENDRUOMEN</a:t>
          </a:r>
          <a:r>
            <a:rPr lang="en-US" sz="1200" kern="1200" dirty="0" smtClean="0"/>
            <a:t>IS</a:t>
          </a:r>
          <a:r>
            <a:rPr lang="lt-LT" sz="1200" kern="1200" dirty="0" smtClean="0"/>
            <a:t> GYVENIM</a:t>
          </a:r>
          <a:r>
            <a:rPr lang="en-US" sz="1200" kern="1200" dirty="0" smtClean="0"/>
            <a:t>AS</a:t>
          </a:r>
          <a:r>
            <a:rPr lang="lt-LT" sz="1200" kern="1200" dirty="0" smtClean="0"/>
            <a:t> IR </a:t>
          </a:r>
          <a:r>
            <a:rPr lang="lt-LT" sz="1400" kern="1200" dirty="0" smtClean="0"/>
            <a:t>SAVIVALDA</a:t>
          </a:r>
          <a:endParaRPr lang="en-US" sz="1400" kern="1200" dirty="0"/>
        </a:p>
      </dsp:txBody>
      <dsp:txXfrm>
        <a:off x="23760" y="41095"/>
        <a:ext cx="4056936" cy="4392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408F8-4F0C-4D4F-A39E-C4294334AB6B}">
      <dsp:nvSpPr>
        <dsp:cNvPr id="0" name=""/>
        <dsp:cNvSpPr/>
      </dsp:nvSpPr>
      <dsp:spPr>
        <a:xfrm>
          <a:off x="0" y="192250"/>
          <a:ext cx="2808310" cy="31180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MOKINI</a:t>
          </a:r>
          <a:r>
            <a:rPr lang="lt-LT" sz="1300" kern="1200" dirty="0" smtClean="0"/>
            <a:t>Ų SOCIALINĖ-PILIETINĖ VEIKL</a:t>
          </a:r>
          <a:r>
            <a:rPr lang="en-US" sz="1300" kern="1200" dirty="0" smtClean="0"/>
            <a:t>A</a:t>
          </a:r>
          <a:r>
            <a:rPr lang="lt-LT" sz="1300" kern="1200" dirty="0" smtClean="0"/>
            <a:t> </a:t>
          </a:r>
          <a:endParaRPr lang="en-US" sz="1300" kern="1200" dirty="0"/>
        </a:p>
      </dsp:txBody>
      <dsp:txXfrm>
        <a:off x="15221" y="207471"/>
        <a:ext cx="2777868" cy="2813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1C28C0-70E1-4946-9D7B-280F87B9D456}">
      <dsp:nvSpPr>
        <dsp:cNvPr id="0" name=""/>
        <dsp:cNvSpPr/>
      </dsp:nvSpPr>
      <dsp:spPr>
        <a:xfrm>
          <a:off x="3941" y="909283"/>
          <a:ext cx="2294340" cy="91773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022" tIns="58674" rIns="58674" bIns="58674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4400" kern="1200" dirty="0" smtClean="0"/>
            <a:t>1994</a:t>
          </a:r>
          <a:endParaRPr lang="en-US" sz="4400" kern="1200" dirty="0"/>
        </a:p>
      </dsp:txBody>
      <dsp:txXfrm>
        <a:off x="462809" y="909283"/>
        <a:ext cx="1376604" cy="917736"/>
      </dsp:txXfrm>
    </dsp:sp>
    <dsp:sp modelId="{F07BBE52-9589-4A2F-98D6-313F46458D08}">
      <dsp:nvSpPr>
        <dsp:cNvPr id="0" name=""/>
        <dsp:cNvSpPr/>
      </dsp:nvSpPr>
      <dsp:spPr>
        <a:xfrm>
          <a:off x="2068848" y="909283"/>
          <a:ext cx="2294340" cy="91773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022" tIns="58674" rIns="58674" bIns="58674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4400" kern="1200" dirty="0" smtClean="0"/>
            <a:t>1997</a:t>
          </a:r>
          <a:endParaRPr lang="en-US" sz="4400" kern="1200" dirty="0"/>
        </a:p>
      </dsp:txBody>
      <dsp:txXfrm>
        <a:off x="2527716" y="909283"/>
        <a:ext cx="1376604" cy="917736"/>
      </dsp:txXfrm>
    </dsp:sp>
    <dsp:sp modelId="{437529D7-FC90-46FC-AFE2-1B1E78338B71}">
      <dsp:nvSpPr>
        <dsp:cNvPr id="0" name=""/>
        <dsp:cNvSpPr/>
      </dsp:nvSpPr>
      <dsp:spPr>
        <a:xfrm>
          <a:off x="4133754" y="909283"/>
          <a:ext cx="2294340" cy="91773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022" tIns="58674" rIns="58674" bIns="58674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4400" kern="1200" dirty="0" smtClean="0"/>
            <a:t>2004</a:t>
          </a:r>
          <a:endParaRPr lang="en-US" sz="4400" kern="1200" dirty="0"/>
        </a:p>
      </dsp:txBody>
      <dsp:txXfrm>
        <a:off x="4592622" y="909283"/>
        <a:ext cx="1376604" cy="917736"/>
      </dsp:txXfrm>
    </dsp:sp>
    <dsp:sp modelId="{5BFABC5A-3223-48BA-8DFC-C553558BD771}">
      <dsp:nvSpPr>
        <dsp:cNvPr id="0" name=""/>
        <dsp:cNvSpPr/>
      </dsp:nvSpPr>
      <dsp:spPr>
        <a:xfrm>
          <a:off x="6198661" y="909283"/>
          <a:ext cx="2294340" cy="91773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022" tIns="58674" rIns="58674" bIns="58674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4400" kern="1200" dirty="0" smtClean="0"/>
            <a:t>2008</a:t>
          </a:r>
          <a:endParaRPr lang="en-US" sz="4400" kern="1200" dirty="0"/>
        </a:p>
      </dsp:txBody>
      <dsp:txXfrm>
        <a:off x="6657529" y="909283"/>
        <a:ext cx="1376604" cy="91773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2958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quarter" idx="1"/>
          </p:nvPr>
        </p:nvSpPr>
        <p:spPr>
          <a:xfrm>
            <a:off x="3820769" y="0"/>
            <a:ext cx="2922958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2CCC92-C7D6-45A4-BC53-D92B92A71AE8}" type="datetimeFigureOut">
              <a:rPr lang="lt-LT" smtClean="0"/>
              <a:t>2017-01-11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2"/>
          </p:nvPr>
        </p:nvSpPr>
        <p:spPr>
          <a:xfrm>
            <a:off x="0" y="9386364"/>
            <a:ext cx="2922958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3"/>
          </p:nvPr>
        </p:nvSpPr>
        <p:spPr>
          <a:xfrm>
            <a:off x="3820769" y="9386364"/>
            <a:ext cx="2922958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E5F7E7-6122-4E6F-8620-3AC9AAFDECF8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74094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2958" cy="4941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0769" y="0"/>
            <a:ext cx="2922958" cy="4941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545EFF-0338-48BA-A4B6-D8FC041C2E8D}" type="datetimeFigureOut">
              <a:rPr lang="en-US" smtClean="0"/>
              <a:t>1/11/2017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41363"/>
            <a:ext cx="4938712" cy="3705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4529" y="4694039"/>
            <a:ext cx="5396230" cy="44469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86364"/>
            <a:ext cx="2922958" cy="4941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0769" y="9386364"/>
            <a:ext cx="2922958" cy="4941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07D5C-3A54-4390-8D05-ABDADA6E8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632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5B1BE-A2BD-4FBA-9F71-3D67C6674218}" type="slidenum">
              <a:rPr lang="lt-LT" smtClean="0"/>
              <a:t>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77880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07D5C-3A54-4390-8D05-ABDADA6E8A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869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07D5C-3A54-4390-8D05-ABDADA6E8A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967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07D5C-3A54-4390-8D05-ABDADA6E8A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76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07D5C-3A54-4390-8D05-ABDADA6E8A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94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5B1BE-A2BD-4FBA-9F71-3D67C6674218}" type="slidenum">
              <a:rPr lang="lt-LT" smtClean="0"/>
              <a:t>20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75682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5B1BE-A2BD-4FBA-9F71-3D67C6674218}" type="slidenum">
              <a:rPr lang="lt-LT" smtClean="0"/>
              <a:t>25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98469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5B1BE-A2BD-4FBA-9F71-3D67C6674218}" type="slidenum">
              <a:rPr lang="lt-LT" smtClean="0"/>
              <a:t>45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89589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B7FA1-E33C-4B4B-AE7C-A70A578E7BFD}" type="datetimeFigureOut">
              <a:rPr lang="en-US" smtClean="0"/>
              <a:t>1/11/2017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B7514-F5E0-47A5-A5D9-FBE86A0AF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0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B7FA1-E33C-4B4B-AE7C-A70A578E7BFD}" type="datetimeFigureOut">
              <a:rPr lang="en-US" smtClean="0"/>
              <a:t>1/11/2017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B7514-F5E0-47A5-A5D9-FBE86A0AF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167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B7FA1-E33C-4B4B-AE7C-A70A578E7BFD}" type="datetimeFigureOut">
              <a:rPr lang="en-US" smtClean="0"/>
              <a:t>1/11/2017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B7514-F5E0-47A5-A5D9-FBE86A0AF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727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B7FA1-E33C-4B4B-AE7C-A70A578E7BFD}" type="datetimeFigureOut">
              <a:rPr lang="en-US" smtClean="0"/>
              <a:t>1/11/2017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B7514-F5E0-47A5-A5D9-FBE86A0AF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47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B7FA1-E33C-4B4B-AE7C-A70A578E7BFD}" type="datetimeFigureOut">
              <a:rPr lang="en-US" smtClean="0"/>
              <a:t>1/11/2017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B7514-F5E0-47A5-A5D9-FBE86A0AF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814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B7FA1-E33C-4B4B-AE7C-A70A578E7BFD}" type="datetimeFigureOut">
              <a:rPr lang="en-US" smtClean="0"/>
              <a:t>1/11/2017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B7514-F5E0-47A5-A5D9-FBE86A0AF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090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B7FA1-E33C-4B4B-AE7C-A70A578E7BFD}" type="datetimeFigureOut">
              <a:rPr lang="en-US" smtClean="0"/>
              <a:t>1/11/2017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B7514-F5E0-47A5-A5D9-FBE86A0AF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38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B7FA1-E33C-4B4B-AE7C-A70A578E7BFD}" type="datetimeFigureOut">
              <a:rPr lang="en-US" smtClean="0"/>
              <a:t>1/11/2017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B7514-F5E0-47A5-A5D9-FBE86A0AF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2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B7FA1-E33C-4B4B-AE7C-A70A578E7BFD}" type="datetimeFigureOut">
              <a:rPr lang="en-US" smtClean="0"/>
              <a:t>1/11/2017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B7514-F5E0-47A5-A5D9-FBE86A0AF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43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B7FA1-E33C-4B4B-AE7C-A70A578E7BFD}" type="datetimeFigureOut">
              <a:rPr lang="en-US" smtClean="0"/>
              <a:t>1/11/2017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B7514-F5E0-47A5-A5D9-FBE86A0AF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069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B7FA1-E33C-4B4B-AE7C-A70A578E7BFD}" type="datetimeFigureOut">
              <a:rPr lang="en-US" smtClean="0"/>
              <a:t>1/11/2017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B7514-F5E0-47A5-A5D9-FBE86A0AF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651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B7FA1-E33C-4B4B-AE7C-A70A578E7BFD}" type="datetimeFigureOut">
              <a:rPr lang="en-US" smtClean="0"/>
              <a:t>1/11/2017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B7514-F5E0-47A5-A5D9-FBE86A0AF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14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://vadoveliai.emokykla.lt/Prad%C5%BEia/Paie%C5%A1kosrezultatai/tabid/86/returntabid/41/Default.aspx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duomenys.ugdome.lt/?/mm/dry/med=2/213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duomenys.ugdome.lt/?/mm/media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duomenys.ugdome.lt/?/veikla/aktualijos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smp2014do.ugdome.lt/" TargetMode="External"/><Relationship Id="rId7" Type="http://schemas.openxmlformats.org/officeDocument/2006/relationships/image" Target="../media/image24.png"/><Relationship Id="rId2" Type="http://schemas.openxmlformats.org/officeDocument/2006/relationships/hyperlink" Target="https://sodas.ugdome.lt/grotuvas/f3c95f62-9422-4248-a883-ed1145dcad4c?showLocaleChangeLinks=tru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pc.smm.lt/projektai/pkt/rezultatai/priemones/LIETUVOS-PILIETIS2.pdf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upc.smm.lt/projektai/pkt/rezultatai.php" TargetMode="Externa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pc.smm.lt/projektai/pkt/rezultatai/priemones/LIETUVOS-PILIETIS2.pdf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duomenys.ugdome.lt/?/mm/socialinis/med=11/253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://mokytojotv.blogspot.lt/2015/11/ginta-orintiene-socialines-pilietines.html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0806" y="1412776"/>
            <a:ext cx="7772400" cy="2376263"/>
          </a:xfrm>
        </p:spPr>
        <p:txBody>
          <a:bodyPr>
            <a:normAutofit/>
          </a:bodyPr>
          <a:lstStyle/>
          <a:p>
            <a:r>
              <a:rPr lang="lt-LT" sz="3200" b="1" cap="all" dirty="0" err="1" smtClean="0"/>
              <a:t>PilietiniO</a:t>
            </a:r>
            <a:r>
              <a:rPr lang="lt-LT" sz="3200" b="1" cap="all" dirty="0" smtClean="0"/>
              <a:t> </a:t>
            </a:r>
            <a:r>
              <a:rPr lang="lt-LT" sz="3200" b="1" cap="all" dirty="0" err="1" smtClean="0"/>
              <a:t>ugdymO</a:t>
            </a:r>
            <a:r>
              <a:rPr lang="lt-LT" sz="3200" b="1" cap="all" dirty="0" smtClean="0"/>
              <a:t> galimybės </a:t>
            </a:r>
            <a:r>
              <a:rPr lang="lt-LT" sz="3200" dirty="0" smtClean="0"/>
              <a:t/>
            </a:r>
            <a:br>
              <a:rPr lang="lt-LT" sz="3200" dirty="0" smtClean="0"/>
            </a:br>
            <a:r>
              <a:rPr lang="lt-LT" sz="3200" b="1" cap="all" dirty="0" smtClean="0"/>
              <a:t>bendrojo ugdymo MOKYKLOJE</a:t>
            </a:r>
            <a:br>
              <a:rPr lang="lt-LT" sz="3200" b="1" cap="all" dirty="0" smtClean="0"/>
            </a:br>
            <a:endParaRPr lang="en-US" sz="3200" i="1" dirty="0"/>
          </a:p>
        </p:txBody>
      </p:sp>
      <p:sp>
        <p:nvSpPr>
          <p:cNvPr id="4" name="Antrinis pavadinimas 3"/>
          <p:cNvSpPr>
            <a:spLocks noGrp="1"/>
          </p:cNvSpPr>
          <p:nvPr>
            <p:ph type="subTitle" idx="1"/>
          </p:nvPr>
        </p:nvSpPr>
        <p:spPr>
          <a:xfrm>
            <a:off x="1153752" y="3789040"/>
            <a:ext cx="7776864" cy="1752600"/>
          </a:xfrm>
        </p:spPr>
        <p:txBody>
          <a:bodyPr>
            <a:normAutofit lnSpcReduction="10000"/>
          </a:bodyPr>
          <a:lstStyle/>
          <a:p>
            <a:endParaRPr lang="lt-LT" sz="2000" dirty="0" smtClean="0"/>
          </a:p>
          <a:p>
            <a:endParaRPr lang="lt-LT" sz="2000" dirty="0" smtClean="0"/>
          </a:p>
          <a:p>
            <a:endParaRPr lang="lt-LT" sz="2000" dirty="0" smtClean="0"/>
          </a:p>
          <a:p>
            <a:pPr algn="l"/>
            <a:r>
              <a:rPr lang="lt-LT" sz="1800" b="1" dirty="0" smtClean="0"/>
              <a:t>     </a:t>
            </a:r>
            <a:r>
              <a:rPr lang="lt-LT" sz="1800" dirty="0" smtClean="0">
                <a:solidFill>
                  <a:schemeClr val="tx1"/>
                </a:solidFill>
              </a:rPr>
              <a:t>Jolita Milaknienė, Vilniaus licėjus</a:t>
            </a:r>
          </a:p>
          <a:p>
            <a:r>
              <a:rPr lang="lt-LT" sz="1800" dirty="0" smtClean="0">
                <a:solidFill>
                  <a:schemeClr val="tx1"/>
                </a:solidFill>
              </a:rPr>
              <a:t>Šarūnas </a:t>
            </a:r>
            <a:r>
              <a:rPr lang="lt-LT" sz="1800" dirty="0">
                <a:solidFill>
                  <a:schemeClr val="tx1"/>
                </a:solidFill>
              </a:rPr>
              <a:t>Gerulaitis</a:t>
            </a:r>
            <a:r>
              <a:rPr lang="lt-LT" sz="1800" dirty="0" smtClean="0">
                <a:solidFill>
                  <a:schemeClr val="tx1"/>
                </a:solidFill>
              </a:rPr>
              <a:t>, Ugdymo </a:t>
            </a:r>
            <a:r>
              <a:rPr lang="lt-LT" sz="1800" dirty="0">
                <a:solidFill>
                  <a:schemeClr val="tx1"/>
                </a:solidFill>
              </a:rPr>
              <a:t>plėtotės centro </a:t>
            </a:r>
            <a:r>
              <a:rPr lang="lt-LT" sz="1800" dirty="0" smtClean="0">
                <a:solidFill>
                  <a:schemeClr val="tx1"/>
                </a:solidFill>
              </a:rPr>
              <a:t>Ugdymo </a:t>
            </a:r>
            <a:r>
              <a:rPr lang="lt-LT" sz="1800" dirty="0">
                <a:solidFill>
                  <a:schemeClr val="tx1"/>
                </a:solidFill>
              </a:rPr>
              <a:t>turinio poskyrio vedėjas </a:t>
            </a:r>
            <a:endParaRPr lang="en-US" sz="1800" dirty="0">
              <a:solidFill>
                <a:schemeClr val="tx1"/>
              </a:solidFill>
            </a:endParaRPr>
          </a:p>
          <a:p>
            <a:endParaRPr lang="lt-LT" dirty="0">
              <a:solidFill>
                <a:schemeClr val="tx1"/>
              </a:solidFill>
            </a:endParaRPr>
          </a:p>
        </p:txBody>
      </p:sp>
      <p:sp>
        <p:nvSpPr>
          <p:cNvPr id="5" name="Stačiakampis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4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b="1" dirty="0" smtClean="0">
                <a:effectLst/>
              </a:rPr>
              <a:t>Pilietiškumo ugdymo bendrosios programos</a:t>
            </a:r>
            <a:r>
              <a:rPr lang="en-US" b="1" dirty="0" smtClean="0">
                <a:effectLst/>
              </a:rPr>
              <a:t> </a:t>
            </a:r>
            <a:r>
              <a:rPr lang="en-US" b="1" dirty="0" err="1" smtClean="0">
                <a:effectLst/>
              </a:rPr>
              <a:t>raida</a:t>
            </a:r>
            <a:r>
              <a:rPr lang="en-US" b="1" dirty="0" smtClean="0">
                <a:effectLst/>
              </a:rPr>
              <a:t> </a:t>
            </a:r>
            <a:endParaRPr lang="en-US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130466"/>
              </p:ext>
            </p:extLst>
          </p:nvPr>
        </p:nvGraphicFramePr>
        <p:xfrm>
          <a:off x="251520" y="1484785"/>
          <a:ext cx="8517632" cy="5018129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29408"/>
                <a:gridCol w="2129408"/>
                <a:gridCol w="2129408"/>
                <a:gridCol w="2129408"/>
              </a:tblGrid>
              <a:tr h="26698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t-LT" sz="1600" kern="1200" dirty="0" smtClean="0">
                          <a:effectLst/>
                        </a:rPr>
                        <a:t>Pilietinės </a:t>
                      </a:r>
                      <a:r>
                        <a:rPr lang="lt-LT" sz="1600" kern="1200" dirty="0">
                          <a:effectLst/>
                        </a:rPr>
                        <a:t>visuomenės pagrindų </a:t>
                      </a:r>
                      <a:r>
                        <a:rPr lang="lt-LT" sz="1600" dirty="0">
                          <a:effectLst/>
                        </a:rPr>
                        <a:t>BP, </a:t>
                      </a:r>
                      <a:endParaRPr lang="en-US" sz="16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t-LT" sz="1600" dirty="0">
                          <a:effectLst/>
                        </a:rPr>
                        <a:t>Pilietiškumo ugdymo integruojančioji programa (projektai</a:t>
                      </a:r>
                      <a:r>
                        <a:rPr lang="lt-LT" sz="1600" dirty="0" smtClean="0">
                          <a:effectLst/>
                        </a:rPr>
                        <a:t>)</a:t>
                      </a:r>
                      <a:endParaRPr lang="en-US" sz="16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4" marR="575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t-LT" sz="1600" dirty="0" smtClean="0">
                          <a:effectLst/>
                        </a:rPr>
                        <a:t>Lietuvos </a:t>
                      </a:r>
                      <a:r>
                        <a:rPr lang="lt-LT" sz="1600" dirty="0">
                          <a:effectLst/>
                        </a:rPr>
                        <a:t>bendrojo lavinimo mokyklos bendrosios programos. </a:t>
                      </a:r>
                      <a:r>
                        <a:rPr lang="lt-LT" sz="1600" dirty="0">
                          <a:solidFill>
                            <a:srgbClr val="FFC000"/>
                          </a:solidFill>
                          <a:effectLst/>
                        </a:rPr>
                        <a:t>Pilietinės visuomenės pagrindai</a:t>
                      </a:r>
                      <a:r>
                        <a:rPr lang="lt-LT" sz="1600" dirty="0" smtClean="0">
                          <a:solidFill>
                            <a:srgbClr val="FFC000"/>
                          </a:solidFill>
                          <a:effectLst/>
                        </a:rPr>
                        <a:t>.</a:t>
                      </a:r>
                      <a:endParaRPr lang="en-US" sz="1600" dirty="0" smtClean="0">
                        <a:solidFill>
                          <a:srgbClr val="FFC00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4" marR="575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t-LT" sz="1600" dirty="0" smtClean="0">
                          <a:solidFill>
                            <a:srgbClr val="FFC000"/>
                          </a:solidFill>
                          <a:effectLst/>
                        </a:rPr>
                        <a:t>Bendroji </a:t>
                      </a:r>
                      <a:r>
                        <a:rPr lang="lt-LT" sz="1600" kern="1200" dirty="0">
                          <a:solidFill>
                            <a:srgbClr val="FFC000"/>
                          </a:solidFill>
                          <a:effectLst/>
                        </a:rPr>
                        <a:t>pilietinio ugdymo programa. </a:t>
                      </a:r>
                      <a:r>
                        <a:rPr lang="lt-LT" sz="1600" kern="1200" dirty="0">
                          <a:effectLst/>
                        </a:rPr>
                        <a:t>Pagrindinis ugdymas.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524" marR="575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t-LT" sz="1600" dirty="0" smtClean="0">
                          <a:solidFill>
                            <a:srgbClr val="FFC000"/>
                          </a:solidFill>
                          <a:effectLst/>
                        </a:rPr>
                        <a:t>Pagrindinio </a:t>
                      </a:r>
                      <a:r>
                        <a:rPr lang="lt-LT" sz="1600" kern="1200" dirty="0">
                          <a:solidFill>
                            <a:srgbClr val="FFC000"/>
                          </a:solidFill>
                          <a:effectLst/>
                        </a:rPr>
                        <a:t>pilietiškumo ugdymo bendroji </a:t>
                      </a:r>
                      <a:r>
                        <a:rPr lang="lt-LT" sz="1600" dirty="0">
                          <a:solidFill>
                            <a:srgbClr val="FFC000"/>
                          </a:solidFill>
                          <a:effectLst/>
                        </a:rPr>
                        <a:t>programa.</a:t>
                      </a:r>
                      <a:endParaRPr lang="en-US" sz="1600" dirty="0">
                        <a:solidFill>
                          <a:srgbClr val="FFC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4" marR="57524" marT="0" marB="0"/>
                </a:tc>
              </a:tr>
              <a:tr h="22267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lt-LT" sz="16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lt-LT" sz="16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lt-LT" sz="16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t-LT" sz="1600" dirty="0" smtClean="0">
                          <a:effectLst/>
                        </a:rPr>
                        <a:t>Apibendrinantis </a:t>
                      </a:r>
                      <a:r>
                        <a:rPr lang="lt-LT" sz="1600" dirty="0">
                          <a:effectLst/>
                        </a:rPr>
                        <a:t>kursas Pilietinės visuomenės pagrindai, 10 </a:t>
                      </a:r>
                      <a:r>
                        <a:rPr lang="lt-LT" sz="1600" dirty="0" err="1" smtClean="0">
                          <a:effectLst/>
                        </a:rPr>
                        <a:t>kl</a:t>
                      </a:r>
                      <a:r>
                        <a:rPr lang="en-US" sz="1600" dirty="0" smtClean="0">
                          <a:effectLst/>
                        </a:rPr>
                        <a:t>as</a:t>
                      </a:r>
                      <a:r>
                        <a:rPr lang="lt-LT" sz="1600" dirty="0" smtClean="0">
                          <a:effectLst/>
                        </a:rPr>
                        <a:t>ė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4" marR="575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lt-LT" sz="16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lt-LT" sz="16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lt-LT" sz="16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t-LT" sz="1600" dirty="0" smtClean="0">
                          <a:effectLst/>
                        </a:rPr>
                        <a:t>Pilietinės </a:t>
                      </a:r>
                      <a:r>
                        <a:rPr lang="lt-LT" sz="1600" dirty="0">
                          <a:effectLst/>
                        </a:rPr>
                        <a:t>visuomenės pagrindai, 7-8 </a:t>
                      </a:r>
                      <a:r>
                        <a:rPr lang="lt-LT" sz="1600" dirty="0" err="1">
                          <a:effectLst/>
                        </a:rPr>
                        <a:t>kl</a:t>
                      </a:r>
                      <a:r>
                        <a:rPr lang="lt-LT" sz="1600" dirty="0">
                          <a:effectLst/>
                        </a:rPr>
                        <a:t>. ir 10 </a:t>
                      </a:r>
                      <a:r>
                        <a:rPr lang="lt-LT" sz="1600" dirty="0" err="1">
                          <a:effectLst/>
                        </a:rPr>
                        <a:t>kl</a:t>
                      </a:r>
                      <a:r>
                        <a:rPr lang="lt-LT" sz="1600" dirty="0">
                          <a:effectLst/>
                        </a:rPr>
                        <a:t>. (</a:t>
                      </a:r>
                      <a:r>
                        <a:rPr lang="lt-LT" sz="1600" dirty="0" err="1" smtClean="0">
                          <a:effectLst/>
                        </a:rPr>
                        <a:t>apibendr</a:t>
                      </a:r>
                      <a:r>
                        <a:rPr lang="en-US" sz="1600" dirty="0" err="1" smtClean="0">
                          <a:effectLst/>
                        </a:rPr>
                        <a:t>intas</a:t>
                      </a:r>
                      <a:r>
                        <a:rPr lang="lt-LT" sz="1600" dirty="0" smtClean="0">
                          <a:effectLst/>
                        </a:rPr>
                        <a:t> </a:t>
                      </a:r>
                      <a:r>
                        <a:rPr lang="lt-LT" sz="1600" dirty="0">
                          <a:effectLst/>
                        </a:rPr>
                        <a:t>kursas)</a:t>
                      </a:r>
                      <a:endParaRPr lang="en-US" sz="16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t-LT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4" marR="575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lt-LT" sz="16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lt-LT" sz="16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lt-LT" sz="16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t-LT" sz="1600" dirty="0" smtClean="0">
                          <a:effectLst/>
                        </a:rPr>
                        <a:t>Pilietiškumo </a:t>
                      </a:r>
                      <a:r>
                        <a:rPr lang="lt-LT" sz="1600" dirty="0">
                          <a:effectLst/>
                        </a:rPr>
                        <a:t>pagrindai, 7-8 ir 9-10 klasėse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4" marR="575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lt-LT" sz="16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lt-LT" sz="16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lt-LT" sz="16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t-LT" sz="1600" dirty="0" smtClean="0">
                          <a:effectLst/>
                        </a:rPr>
                        <a:t>Pilietiškumo </a:t>
                      </a:r>
                      <a:r>
                        <a:rPr lang="lt-LT" sz="1600" dirty="0">
                          <a:effectLst/>
                        </a:rPr>
                        <a:t>pagrindai, 9-10 klasėje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4" marR="57524" marT="0" marB="0"/>
                </a:tc>
              </a:tr>
            </a:tbl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01931747"/>
              </p:ext>
            </p:extLst>
          </p:nvPr>
        </p:nvGraphicFramePr>
        <p:xfrm>
          <a:off x="107504" y="2564904"/>
          <a:ext cx="8496944" cy="273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2326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dirty="0"/>
              <a:t>Piliečio ugdymas mokykloje</a:t>
            </a: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 rotWithShape="1">
          <a:blip r:embed="rId2"/>
          <a:srcRect l="19213" t="19213" r="32756" b="15465"/>
          <a:stretch/>
        </p:blipFill>
        <p:spPr>
          <a:xfrm>
            <a:off x="1439652" y="1417638"/>
            <a:ext cx="6264696" cy="53249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57125" y="5373216"/>
            <a:ext cx="1074915" cy="216024"/>
          </a:xfrm>
          <a:prstGeom prst="rect">
            <a:avLst/>
          </a:prstGeom>
          <a:solidFill>
            <a:srgbClr val="F79646">
              <a:alpha val="7059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25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027113"/>
          </a:xfrm>
        </p:spPr>
        <p:txBody>
          <a:bodyPr/>
          <a:lstStyle/>
          <a:p>
            <a:r>
              <a:rPr lang="lt-LT" altLang="lt-LT" sz="3200" b="1" i="1"/>
              <a:t>Pilietinis raštingumas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96975"/>
            <a:ext cx="8713788" cy="540067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lt-LT" altLang="lt-LT" sz="2400"/>
          </a:p>
          <a:p>
            <a:pPr>
              <a:buFont typeface="Wingdings" panose="05000000000000000000" pitchFamily="2" charset="2"/>
              <a:buNone/>
            </a:pPr>
            <a:r>
              <a:rPr lang="lt-LT" altLang="lt-LT" sz="2400"/>
              <a:t>Pilietinis raštingumas – žinios ir sugebėjimai, padedantys suvokti </a:t>
            </a:r>
            <a:r>
              <a:rPr lang="lt-LT" altLang="lt-LT" sz="2400">
                <a:solidFill>
                  <a:schemeClr val="accent1"/>
                </a:solidFill>
              </a:rPr>
              <a:t>politinį pasaulį</a:t>
            </a:r>
            <a:r>
              <a:rPr lang="lt-LT" altLang="lt-LT" sz="2400"/>
              <a:t>.</a:t>
            </a:r>
          </a:p>
          <a:p>
            <a:pPr>
              <a:buFont typeface="Wingdings" panose="05000000000000000000" pitchFamily="2" charset="2"/>
              <a:buNone/>
            </a:pPr>
            <a:endParaRPr lang="lt-LT" altLang="lt-LT" sz="2400"/>
          </a:p>
          <a:p>
            <a:pPr>
              <a:buFont typeface="Wingdings" panose="05000000000000000000" pitchFamily="2" charset="2"/>
              <a:buNone/>
            </a:pPr>
            <a:r>
              <a:rPr lang="lt-LT" altLang="lt-LT" sz="2400"/>
              <a:t>Pilietinis raštingumas yra tai, ką Williamas Galstonas, amerikiečių politikos filosofas, vadina ypatinga pilietine dorybe: tai </a:t>
            </a:r>
            <a:r>
              <a:rPr lang="lt-LT" altLang="lt-LT" sz="2400">
                <a:solidFill>
                  <a:schemeClr val="accent1"/>
                </a:solidFill>
              </a:rPr>
              <a:t>noras</a:t>
            </a:r>
            <a:r>
              <a:rPr lang="lt-LT" altLang="lt-LT" sz="2400"/>
              <a:t> ir </a:t>
            </a:r>
            <a:r>
              <a:rPr lang="lt-LT" altLang="lt-LT" sz="2400">
                <a:solidFill>
                  <a:schemeClr val="accent1"/>
                </a:solidFill>
              </a:rPr>
              <a:t>sugebėjimai</a:t>
            </a:r>
            <a:r>
              <a:rPr lang="lt-LT" altLang="lt-LT" sz="2400"/>
              <a:t> dalyvauti viešajame diskurse ir </a:t>
            </a:r>
            <a:r>
              <a:rPr lang="lt-LT" altLang="lt-LT" sz="2400">
                <a:solidFill>
                  <a:schemeClr val="accent1"/>
                </a:solidFill>
              </a:rPr>
              <a:t>vertinti</a:t>
            </a:r>
            <a:r>
              <a:rPr lang="lt-LT" altLang="lt-LT" sz="2400"/>
              <a:t> tuos, kurie yra valdžioje.</a:t>
            </a:r>
          </a:p>
          <a:p>
            <a:pPr>
              <a:buFont typeface="Wingdings" panose="05000000000000000000" pitchFamily="2" charset="2"/>
              <a:buNone/>
            </a:pPr>
            <a:endParaRPr lang="lt-LT" altLang="lt-LT" sz="2400"/>
          </a:p>
          <a:p>
            <a:pPr>
              <a:buFont typeface="Wingdings" panose="05000000000000000000" pitchFamily="2" charset="2"/>
              <a:buNone/>
            </a:pPr>
            <a:r>
              <a:rPr lang="lt-LT" altLang="lt-LT" sz="2400"/>
              <a:t>Viešąja yra vadinam ta erdvė, </a:t>
            </a:r>
            <a:r>
              <a:rPr lang="lt-LT" altLang="lt-LT" sz="2400">
                <a:solidFill>
                  <a:schemeClr val="accent1"/>
                </a:solidFill>
              </a:rPr>
              <a:t>kurioje žmogus ar daiktas tampa matomas ir girdimas</a:t>
            </a:r>
            <a:r>
              <a:rPr lang="lt-LT" altLang="lt-LT" sz="2400"/>
              <a:t>, t.y. kurioje jis “pasirodo” publikai. Tai yra ta vieta, kurioje piliečiai išmoksta mąstyti politiškai.</a:t>
            </a:r>
          </a:p>
        </p:txBody>
      </p:sp>
    </p:spTree>
    <p:extLst>
      <p:ext uri="{BB962C8B-B14F-4D97-AF65-F5344CB8AC3E}">
        <p14:creationId xmlns:p14="http://schemas.microsoft.com/office/powerpoint/2010/main" val="1449081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/>
              <a:t>Ko tikimės?</a:t>
            </a:r>
            <a:endParaRPr lang="lt-LT" b="1" dirty="0"/>
          </a:p>
        </p:txBody>
      </p:sp>
      <p:sp>
        <p:nvSpPr>
          <p:cNvPr id="5" name="Turinio vietos rezervavimo ženklas 2"/>
          <p:cNvSpPr>
            <a:spLocks noGrp="1"/>
          </p:cNvSpPr>
          <p:nvPr>
            <p:ph idx="1"/>
          </p:nvPr>
        </p:nvSpPr>
        <p:spPr>
          <a:xfrm>
            <a:off x="4788024" y="1492903"/>
            <a:ext cx="4186808" cy="503244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lt-LT" b="1" dirty="0" smtClean="0">
                <a:solidFill>
                  <a:srgbClr val="0070C0"/>
                </a:solidFill>
              </a:rPr>
              <a:t>Tikimės, kad </a:t>
            </a:r>
            <a:r>
              <a:rPr lang="lt-LT" b="1" dirty="0">
                <a:solidFill>
                  <a:srgbClr val="0070C0"/>
                </a:solidFill>
              </a:rPr>
              <a:t>pagrindinėje mokykloje ugdant esmines </a:t>
            </a:r>
            <a:r>
              <a:rPr lang="lt-LT" dirty="0"/>
              <a:t>(asmenines, iniciatyvumo ir kūrybiškumo, komunikavimo, socialines, pažinimo, mokėjimo mokytis) </a:t>
            </a:r>
            <a:r>
              <a:rPr lang="lt-LT" b="1" dirty="0">
                <a:solidFill>
                  <a:srgbClr val="0070C0"/>
                </a:solidFill>
              </a:rPr>
              <a:t>ir dalykines </a:t>
            </a:r>
            <a:r>
              <a:rPr lang="lt-LT" dirty="0"/>
              <a:t>(žinių ir supratimo, gebėjimų ir vertybinių nuostatų) </a:t>
            </a:r>
            <a:r>
              <a:rPr lang="lt-LT" b="1" dirty="0">
                <a:solidFill>
                  <a:srgbClr val="0070C0"/>
                </a:solidFill>
              </a:rPr>
              <a:t>kompetencijas, </a:t>
            </a:r>
            <a:r>
              <a:rPr lang="lt-LT" b="1" dirty="0" smtClean="0">
                <a:solidFill>
                  <a:srgbClr val="0070C0"/>
                </a:solidFill>
              </a:rPr>
              <a:t>baigę</a:t>
            </a:r>
            <a:endParaRPr lang="lt-LT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lt-LT" b="1" i="1" dirty="0">
                <a:solidFill>
                  <a:srgbClr val="0070C0"/>
                </a:solidFill>
              </a:rPr>
              <a:t>Pilietiškumo ugdymo bendrąją programą </a:t>
            </a:r>
            <a:r>
              <a:rPr lang="lt-LT" dirty="0"/>
              <a:t>mokiniai gebės:</a:t>
            </a:r>
          </a:p>
          <a:p>
            <a:pPr lvl="1"/>
            <a:r>
              <a:rPr lang="lt-LT" dirty="0"/>
              <a:t>pozityviai bendraudami kurti socialinius ryšius;</a:t>
            </a:r>
          </a:p>
          <a:p>
            <a:pPr lvl="1"/>
            <a:r>
              <a:rPr lang="lt-LT" dirty="0"/>
              <a:t>veiksmingai bendradarbiauti, atsakingai priimti sprendimus;</a:t>
            </a:r>
          </a:p>
          <a:p>
            <a:pPr lvl="1"/>
            <a:r>
              <a:rPr lang="lt-LT" dirty="0"/>
              <a:t>apmąstyti socialinę elgseną, puoselėti bendruomenines, pilietines ir tautines vertybes</a:t>
            </a:r>
            <a:r>
              <a:rPr lang="lt-LT" dirty="0" smtClean="0"/>
              <a:t>.</a:t>
            </a:r>
            <a:endParaRPr lang="lt-LT" dirty="0"/>
          </a:p>
        </p:txBody>
      </p:sp>
      <p:pic>
        <p:nvPicPr>
          <p:cNvPr id="6" name="Picture 2" descr="https://cornerstoneadgroup.com/wp-content/uploads/2012/12/targ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54969"/>
            <a:ext cx="4117136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tačiakampis 4"/>
          <p:cNvSpPr/>
          <p:nvPr/>
        </p:nvSpPr>
        <p:spPr>
          <a:xfrm>
            <a:off x="6124804" y="6381328"/>
            <a:ext cx="2863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lt-LT" i="1" dirty="0"/>
              <a:t>Bendrosios programos, 2008</a:t>
            </a:r>
          </a:p>
        </p:txBody>
      </p:sp>
    </p:spTree>
    <p:extLst>
      <p:ext uri="{BB962C8B-B14F-4D97-AF65-F5344CB8AC3E}">
        <p14:creationId xmlns:p14="http://schemas.microsoft.com/office/powerpoint/2010/main" val="80137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Autofit/>
          </a:bodyPr>
          <a:lstStyle/>
          <a:p>
            <a:r>
              <a:rPr lang="lt-LT" sz="3200" b="1" dirty="0"/>
              <a:t>Pilietiškumo ugdymo </a:t>
            </a:r>
            <a:r>
              <a:rPr lang="lt-LT" sz="3200" b="1" dirty="0" smtClean="0"/>
              <a:t>BP numatytų </a:t>
            </a:r>
            <a:r>
              <a:rPr lang="lt-LT" sz="3200" b="1" dirty="0"/>
              <a:t>ugdomųjų veiklos ir teminių sričių integracija</a:t>
            </a:r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334134775"/>
              </p:ext>
            </p:extLst>
          </p:nvPr>
        </p:nvGraphicFramePr>
        <p:xfrm>
          <a:off x="-828600" y="197503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Lankas 10"/>
          <p:cNvSpPr/>
          <p:nvPr/>
        </p:nvSpPr>
        <p:spPr>
          <a:xfrm>
            <a:off x="2219400" y="2060848"/>
            <a:ext cx="2160240" cy="1453969"/>
          </a:xfrm>
          <a:prstGeom prst="arc">
            <a:avLst>
              <a:gd name="adj1" fmla="val 12795941"/>
              <a:gd name="adj2" fmla="val 19709071"/>
            </a:avLst>
          </a:prstGeom>
          <a:ln>
            <a:headEnd type="none" w="med" len="med"/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TextBox 5"/>
          <p:cNvSpPr txBox="1"/>
          <p:nvPr/>
        </p:nvSpPr>
        <p:spPr>
          <a:xfrm>
            <a:off x="4139952" y="3645024"/>
            <a:ext cx="486003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 smtClean="0">
                <a:solidFill>
                  <a:schemeClr val="tx2"/>
                </a:solidFill>
              </a:rPr>
              <a:t>Turinio apimtys:</a:t>
            </a:r>
          </a:p>
          <a:p>
            <a:pPr marL="363538" lvl="1" indent="-187325">
              <a:buFont typeface="+mj-lt"/>
              <a:buAutoNum type="arabicPeriod"/>
            </a:pPr>
            <a:r>
              <a:rPr lang="lt-LT" sz="1600" dirty="0" smtClean="0">
                <a:solidFill>
                  <a:schemeClr val="tx2"/>
                </a:solidFill>
              </a:rPr>
              <a:t>Demokratinė</a:t>
            </a:r>
            <a:r>
              <a:rPr lang="lt-LT" sz="1600" dirty="0">
                <a:solidFill>
                  <a:schemeClr val="tx2"/>
                </a:solidFill>
              </a:rPr>
              <a:t> valstybė ir pilietinė </a:t>
            </a:r>
            <a:r>
              <a:rPr lang="lt-LT" sz="1600" dirty="0" smtClean="0">
                <a:solidFill>
                  <a:schemeClr val="tx2"/>
                </a:solidFill>
              </a:rPr>
              <a:t>visuomenė</a:t>
            </a:r>
          </a:p>
          <a:p>
            <a:pPr marL="363538" lvl="1" indent="-187325">
              <a:buFont typeface="+mj-lt"/>
              <a:buAutoNum type="arabicPeriod"/>
            </a:pPr>
            <a:r>
              <a:rPr lang="lt-LT" sz="1600" dirty="0">
                <a:solidFill>
                  <a:schemeClr val="tx2"/>
                </a:solidFill>
              </a:rPr>
              <a:t>Demokratijos vertybės ir pilietinė </a:t>
            </a:r>
            <a:r>
              <a:rPr lang="lt-LT" sz="1600" dirty="0" smtClean="0">
                <a:solidFill>
                  <a:schemeClr val="tx2"/>
                </a:solidFill>
              </a:rPr>
              <a:t>visuomenė</a:t>
            </a:r>
          </a:p>
          <a:p>
            <a:pPr marL="363538" lvl="1" indent="-187325">
              <a:buFont typeface="+mj-lt"/>
              <a:buAutoNum type="arabicPeriod"/>
            </a:pPr>
            <a:r>
              <a:rPr lang="lt-LT" sz="1600" dirty="0">
                <a:solidFill>
                  <a:schemeClr val="tx2"/>
                </a:solidFill>
              </a:rPr>
              <a:t>Lietuva – teisinė </a:t>
            </a:r>
            <a:r>
              <a:rPr lang="lt-LT" sz="1600" dirty="0" smtClean="0">
                <a:solidFill>
                  <a:schemeClr val="tx2"/>
                </a:solidFill>
              </a:rPr>
              <a:t>valstybė</a:t>
            </a:r>
          </a:p>
          <a:p>
            <a:pPr marL="363538" lvl="1" indent="-187325">
              <a:buFont typeface="+mj-lt"/>
              <a:buAutoNum type="arabicPeriod"/>
            </a:pPr>
            <a:r>
              <a:rPr lang="lt-LT" sz="1600" dirty="0">
                <a:solidFill>
                  <a:schemeClr val="tx2"/>
                </a:solidFill>
              </a:rPr>
              <a:t>Lietuva ir tarptautinė bendrija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16304" y="2420888"/>
            <a:ext cx="47201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b="1" dirty="0">
                <a:solidFill>
                  <a:schemeClr val="tx2"/>
                </a:solidFill>
              </a:rPr>
              <a:t>Veiklos sritys:</a:t>
            </a:r>
          </a:p>
          <a:p>
            <a:r>
              <a:rPr lang="lt-LT" sz="1600" dirty="0" smtClean="0">
                <a:solidFill>
                  <a:schemeClr val="tx2"/>
                </a:solidFill>
              </a:rPr>
              <a:t>1</a:t>
            </a:r>
            <a:r>
              <a:rPr lang="lt-LT" sz="1600" dirty="0">
                <a:solidFill>
                  <a:schemeClr val="tx2"/>
                </a:solidFill>
              </a:rPr>
              <a:t>. Bendruomenės  pažinimas  ir tyrinėjimas</a:t>
            </a:r>
            <a:endParaRPr lang="en-US" sz="1600" dirty="0">
              <a:solidFill>
                <a:schemeClr val="tx2"/>
              </a:solidFill>
            </a:endParaRPr>
          </a:p>
          <a:p>
            <a:r>
              <a:rPr lang="lt-LT" sz="1600" dirty="0">
                <a:solidFill>
                  <a:schemeClr val="tx2"/>
                </a:solidFill>
              </a:rPr>
              <a:t>2. Dalyvavimas ir pokyčių inicijavimas  bendruomenėje </a:t>
            </a:r>
            <a:endParaRPr lang="en-US" sz="1600" dirty="0">
              <a:solidFill>
                <a:schemeClr val="tx2"/>
              </a:solidFill>
            </a:endParaRPr>
          </a:p>
          <a:p>
            <a:r>
              <a:rPr lang="lt-LT" sz="1600" dirty="0">
                <a:solidFill>
                  <a:schemeClr val="tx2"/>
                </a:solidFill>
              </a:rPr>
              <a:t>3. Socialinių ryšių kūrimas ir palaikymas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49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/>
              <a:t>Metodinė pagalba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9912" y="1600200"/>
            <a:ext cx="5112568" cy="4525963"/>
          </a:xfrm>
        </p:spPr>
        <p:txBody>
          <a:bodyPr>
            <a:normAutofit fontScale="85000" lnSpcReduction="20000"/>
          </a:bodyPr>
          <a:lstStyle/>
          <a:p>
            <a:r>
              <a:rPr lang="lt-LT" dirty="0" smtClean="0"/>
              <a:t>Ilgalaikiai, trumpalaikiai planai</a:t>
            </a:r>
          </a:p>
          <a:p>
            <a:pPr lvl="0"/>
            <a:r>
              <a:rPr lang="lt-LT" dirty="0"/>
              <a:t>Parengtos </a:t>
            </a:r>
            <a:r>
              <a:rPr lang="lt-LT" i="1" dirty="0"/>
              <a:t>Specializuoto ugdymo krypties programos</a:t>
            </a:r>
          </a:p>
          <a:p>
            <a:r>
              <a:rPr lang="lt-LT" dirty="0" smtClean="0"/>
              <a:t>Pamokų </a:t>
            </a:r>
            <a:r>
              <a:rPr lang="lt-LT" dirty="0"/>
              <a:t>planai (sutarta pamokos rašymo forma)</a:t>
            </a:r>
          </a:p>
          <a:p>
            <a:r>
              <a:rPr lang="lt-LT" dirty="0" smtClean="0"/>
              <a:t>Kompetencijų ugdymo pavyzdžiai</a:t>
            </a:r>
          </a:p>
          <a:p>
            <a:r>
              <a:rPr lang="lt-LT" dirty="0" smtClean="0"/>
              <a:t>Vertinimo</a:t>
            </a:r>
            <a:r>
              <a:rPr lang="en-US" dirty="0" smtClean="0"/>
              <a:t> </a:t>
            </a:r>
            <a:r>
              <a:rPr lang="lt-LT" dirty="0" smtClean="0"/>
              <a:t>ugdymo</a:t>
            </a:r>
            <a:r>
              <a:rPr lang="en-US" dirty="0" smtClean="0"/>
              <a:t> </a:t>
            </a:r>
            <a:r>
              <a:rPr lang="en-US" dirty="0" err="1"/>
              <a:t>procese</a:t>
            </a:r>
            <a:r>
              <a:rPr lang="en-US" dirty="0"/>
              <a:t> </a:t>
            </a:r>
            <a:r>
              <a:rPr lang="en-US" dirty="0" err="1" smtClean="0"/>
              <a:t>pavyzdž</a:t>
            </a:r>
            <a:r>
              <a:rPr lang="lt-LT" dirty="0" smtClean="0"/>
              <a:t>i</a:t>
            </a:r>
            <a:r>
              <a:rPr lang="en-US" dirty="0" err="1" smtClean="0"/>
              <a:t>ai</a:t>
            </a:r>
            <a:r>
              <a:rPr lang="en-US" dirty="0" smtClean="0"/>
              <a:t> </a:t>
            </a:r>
            <a:endParaRPr lang="lt-LT" dirty="0"/>
          </a:p>
          <a:p>
            <a:r>
              <a:rPr lang="lt-LT" dirty="0" smtClean="0"/>
              <a:t>Metodiniai leidiniai</a:t>
            </a:r>
          </a:p>
          <a:p>
            <a:r>
              <a:rPr lang="lt-LT" dirty="0"/>
              <a:t>K</a:t>
            </a:r>
            <a:r>
              <a:rPr lang="lt-LT" dirty="0" smtClean="0"/>
              <a:t>onkursai, projektai</a:t>
            </a:r>
          </a:p>
        </p:txBody>
      </p:sp>
      <p:pic>
        <p:nvPicPr>
          <p:cNvPr id="6148" name="Picture 4" descr="http://www.ccfamilypromise.org/wp/wp-content/uploads/2013/06/reaching_out_924_34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0" r="18682"/>
          <a:stretch/>
        </p:blipFill>
        <p:spPr bwMode="auto">
          <a:xfrm>
            <a:off x="314766" y="1988840"/>
            <a:ext cx="3378646" cy="328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91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>
                <a:ea typeface="ＭＳ Ｐゴシック" panose="020B0600070205080204" pitchFamily="34" charset="-128"/>
              </a:rPr>
              <a:t>Vadovėliai</a:t>
            </a:r>
            <a:r>
              <a:rPr lang="lt-LT" dirty="0" smtClean="0"/>
              <a:t>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20193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vadoveliai.emokykla.lt/DesktopModules/VadbisTextbooks/FilePreview.ashx?FileId=16935&amp;id=ysJBhnM9ePG87iklsZp3EqfHkA=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804" y="1628800"/>
            <a:ext cx="230281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9760" y="4725144"/>
            <a:ext cx="84427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http://</a:t>
            </a:r>
            <a:r>
              <a:rPr lang="en-US" sz="1400" dirty="0" smtClean="0">
                <a:hlinkClick r:id="rId4"/>
              </a:rPr>
              <a:t>vadoveliai.emokykla.lt/Prad%C5%BEia/Paie%C5%A1kosrezultatai/tabid/86/returntabid/41/Default.aspx</a:t>
            </a:r>
            <a:r>
              <a:rPr lang="lt-LT" sz="1400" dirty="0" smtClean="0"/>
              <a:t> </a:t>
            </a:r>
            <a:endParaRPr lang="en-US" sz="1400" dirty="0"/>
          </a:p>
        </p:txBody>
      </p:sp>
      <p:pic>
        <p:nvPicPr>
          <p:cNvPr id="1030" name="Picture 6" descr="http://vadoveliai.emokykla.lt/DesktopModules/VadbisTextbooks/FilePreview.ashx?FileId=15439&amp;id=CccAgU8p1o1JB5YHxIa4pAG3Sp4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095" y="1628800"/>
            <a:ext cx="2088232" cy="300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vadoveliai.emokykla.lt/DesktopModules/VadbisTextbooks/FilePreview.ashx?FileId=16552&amp;id=yC1pIt6FceJjOQMJOuPT02JjUe4=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327" y="1628800"/>
            <a:ext cx="2253488" cy="300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74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altLang="lt-LT" b="1" dirty="0" smtClean="0">
                <a:ea typeface="ＭＳ Ｐゴシック" panose="020B0600070205080204" pitchFamily="34" charset="-128"/>
              </a:rPr>
              <a:t>Bendrieji ugdymo planai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47666"/>
          </a:xfrm>
        </p:spPr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lt-LT" dirty="0" smtClean="0"/>
              <a:t>Rekomenduojama į istorijos, geografijos, pilietiškumo ugdymo pagrindų dalykų turinį integruoti: </a:t>
            </a:r>
          </a:p>
          <a:p>
            <a:pPr>
              <a:defRPr/>
            </a:pPr>
            <a:r>
              <a:rPr lang="lt-LT" dirty="0" smtClean="0">
                <a:solidFill>
                  <a:srgbClr val="00B050"/>
                </a:solidFill>
              </a:rPr>
              <a:t>Lietuvos ir pasaulio realijas</a:t>
            </a:r>
            <a:r>
              <a:rPr lang="lt-LT" dirty="0" smtClean="0"/>
              <a:t>, kurios turi būti </a:t>
            </a:r>
            <a:r>
              <a:rPr lang="lt-LT" dirty="0" smtClean="0">
                <a:solidFill>
                  <a:srgbClr val="00B050"/>
                </a:solidFill>
              </a:rPr>
              <a:t>nuolat</a:t>
            </a:r>
            <a:r>
              <a:rPr lang="lt-LT" dirty="0" smtClean="0"/>
              <a:t> ir </a:t>
            </a:r>
            <a:r>
              <a:rPr lang="lt-LT" dirty="0" smtClean="0">
                <a:solidFill>
                  <a:srgbClr val="00B050"/>
                </a:solidFill>
              </a:rPr>
              <a:t>sistemingai </a:t>
            </a:r>
            <a:r>
              <a:rPr lang="lt-LT" dirty="0" smtClean="0"/>
              <a:t>atskleidžiamos ir </a:t>
            </a:r>
            <a:r>
              <a:rPr lang="lt-LT" dirty="0" smtClean="0">
                <a:solidFill>
                  <a:srgbClr val="00B050"/>
                </a:solidFill>
              </a:rPr>
              <a:t>aptariamos </a:t>
            </a:r>
            <a:r>
              <a:rPr lang="lt-LT" dirty="0" smtClean="0"/>
              <a:t>su mokiniais, </a:t>
            </a:r>
          </a:p>
          <a:p>
            <a:pPr>
              <a:defRPr/>
            </a:pPr>
            <a:r>
              <a:rPr lang="lt-LT" dirty="0" smtClean="0">
                <a:solidFill>
                  <a:srgbClr val="00B050"/>
                </a:solidFill>
              </a:rPr>
              <a:t>nacionalinio saugumo ir gynybos pagrindų temas</a:t>
            </a:r>
            <a:r>
              <a:rPr lang="lt-LT" dirty="0" smtClean="0"/>
              <a:t>. </a:t>
            </a:r>
            <a:endParaRPr lang="lt-LT" dirty="0"/>
          </a:p>
          <a:p>
            <a:pPr marL="0" indent="0">
              <a:buNone/>
              <a:defRPr/>
            </a:pPr>
            <a:r>
              <a:rPr lang="lt-LT" sz="1400" dirty="0" smtClean="0"/>
              <a:t>Šaltinis: 2015–2016 ir 2016–2017 mokslo metų pagrindinio ir vidurinio ugdymo programų bendrieji ugdymo planai.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lt-LT" sz="1050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lt-LT" sz="2000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lt-LT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lt-LT" sz="2400" dirty="0" smtClean="0"/>
          </a:p>
        </p:txBody>
      </p:sp>
      <p:sp>
        <p:nvSpPr>
          <p:cNvPr id="8196" name="Skaidrės numerio vietos rezervavimo ženklas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1E9F4AF-1C65-44FF-B856-EB79B5AC60C4}" type="slidenum">
              <a:rPr lang="en-GB" altLang="lt-LT" b="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17</a:t>
            </a:fld>
            <a:endParaRPr lang="en-GB" altLang="lt-LT" b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19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altLang="lt-LT" b="1" dirty="0" smtClean="0">
                <a:ea typeface="ＭＳ Ｐゴシック" panose="020B0600070205080204" pitchFamily="34" charset="-128"/>
              </a:rPr>
              <a:t>Naujas, aktualus ugdymo turinys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lt-LT" b="1" dirty="0" smtClean="0">
                <a:solidFill>
                  <a:srgbClr val="00B050"/>
                </a:solidFill>
              </a:rPr>
              <a:t>Nacionalinio saugumo pamokų ciklas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lt-LT" b="1" dirty="0" smtClean="0">
              <a:solidFill>
                <a:srgbClr val="00B050"/>
              </a:solidFill>
            </a:endParaRPr>
          </a:p>
          <a:p>
            <a:pPr>
              <a:defRPr/>
            </a:pPr>
            <a:r>
              <a:rPr lang="lt-LT" b="1" dirty="0" err="1" smtClean="0">
                <a:solidFill>
                  <a:srgbClr val="00B050"/>
                </a:solidFill>
              </a:rPr>
              <a:t>Medijų</a:t>
            </a:r>
            <a:r>
              <a:rPr lang="lt-LT" b="1" dirty="0" smtClean="0">
                <a:solidFill>
                  <a:srgbClr val="00B050"/>
                </a:solidFill>
              </a:rPr>
              <a:t> ir informacinio raštingumo projekto metodinė medžiaga</a:t>
            </a:r>
          </a:p>
          <a:p>
            <a:pPr>
              <a:defRPr/>
            </a:pPr>
            <a:endParaRPr lang="lt-LT" b="1" dirty="0">
              <a:solidFill>
                <a:srgbClr val="00B050"/>
              </a:solidFill>
            </a:endParaRPr>
          </a:p>
          <a:p>
            <a:pPr>
              <a:defRPr/>
            </a:pPr>
            <a:r>
              <a:rPr lang="lt-LT" b="1" dirty="0" err="1" smtClean="0">
                <a:solidFill>
                  <a:srgbClr val="00B050"/>
                </a:solidFill>
              </a:rPr>
              <a:t>Naujienlaiškis</a:t>
            </a:r>
            <a:r>
              <a:rPr lang="lt-LT" b="1" dirty="0" smtClean="0">
                <a:solidFill>
                  <a:srgbClr val="00B050"/>
                </a:solidFill>
              </a:rPr>
              <a:t> „Aktualijos</a:t>
            </a:r>
            <a:r>
              <a:rPr lang="lt-LT" b="1" dirty="0" smtClean="0">
                <a:solidFill>
                  <a:srgbClr val="00B050"/>
                </a:solidFill>
                <a:sym typeface="Symbol" panose="05050102010706020507" pitchFamily="18" charset="2"/>
              </a:rPr>
              <a:t></a:t>
            </a:r>
            <a:r>
              <a:rPr lang="lt-LT" b="1" dirty="0" smtClean="0">
                <a:solidFill>
                  <a:srgbClr val="00B050"/>
                </a:solidFill>
              </a:rPr>
              <a:t> O ką manai Tu?“</a:t>
            </a:r>
            <a:endParaRPr lang="lt-LT" b="1" dirty="0">
              <a:solidFill>
                <a:srgbClr val="00B050"/>
              </a:solidFill>
            </a:endParaRPr>
          </a:p>
        </p:txBody>
      </p:sp>
      <p:sp>
        <p:nvSpPr>
          <p:cNvPr id="9220" name="Skaidrės numerio vietos rezervavimo ženklas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4C516C4-43B7-4690-928D-DCB4A013CC22}" type="slidenum">
              <a:rPr lang="en-GB" altLang="lt-LT" b="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18</a:t>
            </a:fld>
            <a:endParaRPr lang="en-GB" altLang="lt-LT" b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77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b="1" dirty="0"/>
              <a:t>Nacionalinio saugumo pamokų </a:t>
            </a:r>
            <a:r>
              <a:rPr lang="lt-LT" b="1" dirty="0" smtClean="0"/>
              <a:t>ciklas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9952" y="1790485"/>
            <a:ext cx="4546848" cy="4525963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lt-LT" dirty="0"/>
              <a:t>Pamoka „Lietuvos nepriklausomybei 25-eri metai: Lietuvos kariuomenė ir nacionalinis saugumas“ Skirta pirmajam pamokų ciklui „Lietuvos aktualijos: ką manai</a:t>
            </a:r>
            <a:r>
              <a:rPr lang="lt-LT" dirty="0" smtClean="0"/>
              <a:t>?“</a:t>
            </a:r>
          </a:p>
          <a:p>
            <a:pPr marL="514350" indent="-514350">
              <a:buFont typeface="+mj-lt"/>
              <a:buAutoNum type="arabicPeriod"/>
            </a:pPr>
            <a:endParaRPr lang="lt-LT" dirty="0"/>
          </a:p>
          <a:p>
            <a:pPr marL="514350" indent="-514350">
              <a:buFont typeface="+mj-lt"/>
              <a:buAutoNum type="arabicPeriod"/>
            </a:pPr>
            <a:r>
              <a:rPr lang="lt-LT" dirty="0" smtClean="0"/>
              <a:t>Pamoka </a:t>
            </a:r>
            <a:r>
              <a:rPr lang="lt-LT" dirty="0"/>
              <a:t>„Šiuolaikiniai kariniai konfliktai ir Lietuvos vaidmuo juos sprendžiant“ </a:t>
            </a:r>
            <a:endParaRPr lang="lt-LT" dirty="0" smtClean="0"/>
          </a:p>
          <a:p>
            <a:pPr marL="514350" indent="-514350">
              <a:buFont typeface="+mj-lt"/>
              <a:buAutoNum type="arabicPeriod"/>
            </a:pPr>
            <a:endParaRPr lang="lt-LT" dirty="0"/>
          </a:p>
          <a:p>
            <a:pPr marL="514350" indent="-514350">
              <a:buFont typeface="+mj-lt"/>
              <a:buAutoNum type="arabicPeriod"/>
            </a:pPr>
            <a:r>
              <a:rPr lang="lt-LT" dirty="0" smtClean="0"/>
              <a:t>Pamoka </a:t>
            </a:r>
            <a:r>
              <a:rPr lang="lt-LT" dirty="0"/>
              <a:t>„Šauktinio pareiga ir kasdienybė Lietuvos kariuomenėje</a:t>
            </a:r>
            <a:r>
              <a:rPr lang="lt-LT" dirty="0" smtClean="0"/>
              <a:t>“</a:t>
            </a:r>
            <a:r>
              <a:rPr lang="lt-LT" dirty="0"/>
              <a:t/>
            </a:r>
            <a:br>
              <a:rPr lang="lt-LT" dirty="0"/>
            </a:br>
            <a:endParaRPr lang="lt-LT" dirty="0" smtClean="0"/>
          </a:p>
          <a:p>
            <a:pPr marL="514350" indent="-514350">
              <a:buFont typeface="+mj-lt"/>
              <a:buAutoNum type="arabicPeriod"/>
            </a:pPr>
            <a:r>
              <a:rPr lang="lt-LT" dirty="0" smtClean="0"/>
              <a:t>Pamoka </a:t>
            </a:r>
            <a:r>
              <a:rPr lang="lt-LT" dirty="0"/>
              <a:t>„Propaganda: kur slypi realybė?“ </a:t>
            </a:r>
            <a:endParaRPr lang="en-US" dirty="0"/>
          </a:p>
        </p:txBody>
      </p:sp>
      <p:pic>
        <p:nvPicPr>
          <p:cNvPr id="2053" name="Picture 5" descr="http://thediplomat.com/wp-content/uploads/2013/12/RTX14PU2-386x2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49" y="1628800"/>
            <a:ext cx="3676650" cy="241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http://thediplomat.com/wp-content/uploads/2013/12/RTX14PU2-386x25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7"/>
          <a:stretch/>
        </p:blipFill>
        <p:spPr bwMode="auto">
          <a:xfrm>
            <a:off x="330349" y="4048151"/>
            <a:ext cx="3676650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5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/>
              <a:t>T</a:t>
            </a:r>
            <a:r>
              <a:rPr lang="en-US" b="1" dirty="0" err="1" smtClean="0"/>
              <a:t>ikslas</a:t>
            </a:r>
            <a:r>
              <a:rPr lang="lt-LT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5545" y="1792386"/>
            <a:ext cx="4248472" cy="3201219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Aptarti</a:t>
            </a:r>
            <a:r>
              <a:rPr lang="en-US" dirty="0"/>
              <a:t> </a:t>
            </a:r>
            <a:r>
              <a:rPr lang="en-US" dirty="0" err="1"/>
              <a:t>pilietinio</a:t>
            </a:r>
            <a:r>
              <a:rPr lang="en-US" dirty="0"/>
              <a:t> </a:t>
            </a:r>
            <a:r>
              <a:rPr lang="en-US" dirty="0" err="1"/>
              <a:t>ugdymo</a:t>
            </a:r>
            <a:r>
              <a:rPr lang="en-US" dirty="0"/>
              <a:t> </a:t>
            </a:r>
            <a:r>
              <a:rPr lang="lt-LT" dirty="0" smtClean="0"/>
              <a:t>į</a:t>
            </a:r>
            <a:r>
              <a:rPr lang="en-US" dirty="0" err="1" smtClean="0"/>
              <a:t>gyvendinimo</a:t>
            </a:r>
            <a:r>
              <a:rPr lang="en-US" dirty="0" smtClean="0"/>
              <a:t> </a:t>
            </a:r>
            <a:r>
              <a:rPr lang="lt-LT" dirty="0" smtClean="0"/>
              <a:t>galimybes pagrindinio ugdymo mokykloje.  </a:t>
            </a:r>
            <a:endParaRPr lang="lt-LT" dirty="0"/>
          </a:p>
          <a:p>
            <a:pPr marL="0" indent="0">
              <a:buNone/>
            </a:pPr>
            <a:endParaRPr lang="lt-LT" dirty="0" smtClean="0"/>
          </a:p>
        </p:txBody>
      </p:sp>
      <p:pic>
        <p:nvPicPr>
          <p:cNvPr id="5" name="Paveikslėlis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916832"/>
            <a:ext cx="4548389" cy="300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37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487313" y="1565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lt-LT" b="1" dirty="0" smtClean="0"/>
              <a:t>Lietuvos kariuomenė ir nacionalinis saugumas. Pamokos</a:t>
            </a:r>
            <a:endParaRPr lang="lt-LT" b="1" dirty="0"/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792820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upė 4"/>
          <p:cNvGrpSpPr/>
          <p:nvPr/>
        </p:nvGrpSpPr>
        <p:grpSpPr>
          <a:xfrm>
            <a:off x="251520" y="1158651"/>
            <a:ext cx="8226417" cy="5582716"/>
            <a:chOff x="0" y="0"/>
            <a:chExt cx="6516129" cy="3445573"/>
          </a:xfrm>
        </p:grpSpPr>
        <p:sp>
          <p:nvSpPr>
            <p:cNvPr id="6" name="Stačiakampis 5"/>
            <p:cNvSpPr/>
            <p:nvPr/>
          </p:nvSpPr>
          <p:spPr>
            <a:xfrm>
              <a:off x="2339546" y="1392195"/>
              <a:ext cx="1812324" cy="80730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lt-LT" sz="1600" b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Lietuvos kariuomenė ir nacionalinis saugumas</a:t>
              </a:r>
              <a:endParaRPr lang="lt-LT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lt-LT" sz="16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Dorinis ir socialinis ugdymas, 9-10 kl.,  2 pamokos</a:t>
              </a:r>
              <a:endParaRPr lang="lt-LT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Stačiakampis 6"/>
            <p:cNvSpPr/>
            <p:nvPr/>
          </p:nvSpPr>
          <p:spPr>
            <a:xfrm>
              <a:off x="411892" y="354227"/>
              <a:ext cx="1812324" cy="807308"/>
            </a:xfrm>
            <a:prstGeom prst="rect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lt-LT" sz="1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Mokinio netradicinis fizinis aktyvumas ir kario veikla</a:t>
              </a:r>
              <a:endParaRPr lang="lt-L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lt-LT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Kūno kultūra, 7-8 kl., 2 pamokos</a:t>
              </a:r>
            </a:p>
          </p:txBody>
        </p:sp>
        <p:sp>
          <p:nvSpPr>
            <p:cNvPr id="8" name="Stačiakampis 7"/>
            <p:cNvSpPr/>
            <p:nvPr/>
          </p:nvSpPr>
          <p:spPr>
            <a:xfrm>
              <a:off x="3105665" y="0"/>
              <a:ext cx="1812324" cy="807308"/>
            </a:xfrm>
            <a:prstGeom prst="rect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lt-LT" sz="1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Kaip tapti drąsiu žmogumi?</a:t>
              </a:r>
              <a:endParaRPr lang="lt-L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lt-LT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Etika, 9-10 kl.,1-2 pamokos </a:t>
              </a:r>
            </a:p>
          </p:txBody>
        </p:sp>
        <p:sp>
          <p:nvSpPr>
            <p:cNvPr id="9" name="Stačiakampis 8"/>
            <p:cNvSpPr/>
            <p:nvPr/>
          </p:nvSpPr>
          <p:spPr>
            <a:xfrm>
              <a:off x="4703805" y="1326292"/>
              <a:ext cx="1812324" cy="807308"/>
            </a:xfrm>
            <a:prstGeom prst="rect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endParaRPr lang="lt-LT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endParaRPr lang="lt-LT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lt-LT" sz="1600" b="1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Lietuvos </a:t>
              </a:r>
              <a:r>
                <a:rPr lang="lt-LT" sz="1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nepriklausomybės atkūrimas</a:t>
              </a:r>
              <a:endParaRPr lang="lt-L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lt-LT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Istorija, 9-10 kl.,1-2 pamokos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lt-LT" sz="1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lt-LT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lt-LT" sz="1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lt-LT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Stačiakampis 9"/>
            <p:cNvSpPr/>
            <p:nvPr/>
          </p:nvSpPr>
          <p:spPr>
            <a:xfrm>
              <a:off x="2561967" y="2710249"/>
              <a:ext cx="1812324" cy="735324"/>
            </a:xfrm>
            <a:prstGeom prst="rect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lt-LT" sz="1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Žmogus ir tėvynė</a:t>
              </a:r>
              <a:endParaRPr lang="lt-L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lt-LT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Lietuvių kalba ir literatūra, 9-10 kl., 7 pamokos</a:t>
              </a:r>
            </a:p>
          </p:txBody>
        </p:sp>
        <p:cxnSp>
          <p:nvCxnSpPr>
            <p:cNvPr id="11" name="Tiesioji rodyklės jungtis 10"/>
            <p:cNvCxnSpPr/>
            <p:nvPr/>
          </p:nvCxnSpPr>
          <p:spPr>
            <a:xfrm flipV="1">
              <a:off x="3468129" y="840260"/>
              <a:ext cx="387179" cy="5519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Tiesioji rodyklės jungtis 11"/>
            <p:cNvCxnSpPr/>
            <p:nvPr/>
          </p:nvCxnSpPr>
          <p:spPr>
            <a:xfrm>
              <a:off x="4176584" y="1738184"/>
              <a:ext cx="49427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Tiesioji rodyklės jungtis 12"/>
            <p:cNvCxnSpPr/>
            <p:nvPr/>
          </p:nvCxnSpPr>
          <p:spPr>
            <a:xfrm>
              <a:off x="3295135" y="2215979"/>
              <a:ext cx="8238" cy="4942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Tiesioji rodyklės jungtis 13"/>
            <p:cNvCxnSpPr/>
            <p:nvPr/>
          </p:nvCxnSpPr>
          <p:spPr>
            <a:xfrm flipH="1">
              <a:off x="1812324" y="1762898"/>
              <a:ext cx="527222" cy="4777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Tiesioji rodyklės jungtis 14"/>
            <p:cNvCxnSpPr/>
            <p:nvPr/>
          </p:nvCxnSpPr>
          <p:spPr>
            <a:xfrm flipH="1" flipV="1">
              <a:off x="2240692" y="889687"/>
              <a:ext cx="691978" cy="5025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Stačiakampis 15"/>
            <p:cNvSpPr/>
            <p:nvPr/>
          </p:nvSpPr>
          <p:spPr>
            <a:xfrm>
              <a:off x="0" y="1655806"/>
              <a:ext cx="1812324" cy="1070919"/>
            </a:xfrm>
            <a:prstGeom prst="rect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lt-LT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Šiuolaikiniai kariniai konfliktai ir Lietuvos vaidmuo juos sprendžiant</a:t>
              </a:r>
              <a:endParaRPr lang="lt-L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lt-LT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Geografija ir pilietiškumo pagrindai, 9-10 kl. 2 pamokos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274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b="1" dirty="0" smtClean="0"/>
              <a:t>Puslapis skirtas nacionaliniams saugumui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4"/>
          <a:stretch/>
        </p:blipFill>
        <p:spPr bwMode="auto">
          <a:xfrm>
            <a:off x="323528" y="1556792"/>
            <a:ext cx="8066846" cy="491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83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t-LT" sz="3600" b="1" dirty="0" err="1"/>
              <a:t>Medijų</a:t>
            </a:r>
            <a:r>
              <a:rPr lang="lt-LT" sz="3600" b="1" dirty="0"/>
              <a:t> ir informacinio raštingumo projekto metodinė medžiaga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1880" y="1700808"/>
            <a:ext cx="5411972" cy="4525963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lt-LT" altLang="lt-LT" dirty="0">
                <a:ea typeface="ＭＳ Ｐゴシック" panose="020B0600070205080204" pitchFamily="34" charset="-128"/>
              </a:rPr>
              <a:t>Siekiama, kad mokiniai gebėtų:</a:t>
            </a:r>
          </a:p>
          <a:p>
            <a:r>
              <a:rPr lang="lt-LT" altLang="lt-LT" sz="3600" b="1" dirty="0">
                <a:ea typeface="ＭＳ Ｐゴシック" panose="020B0600070205080204" pitchFamily="34" charset="-128"/>
              </a:rPr>
              <a:t>suvokti, analizuoti, kritiškai vertinti </a:t>
            </a:r>
            <a:r>
              <a:rPr lang="lt-LT" altLang="lt-LT" sz="3600" dirty="0">
                <a:ea typeface="ＭＳ Ｐゴシック" panose="020B0600070205080204" pitchFamily="34" charset="-128"/>
              </a:rPr>
              <a:t>ir </a:t>
            </a:r>
            <a:r>
              <a:rPr lang="lt-LT" altLang="lt-LT" sz="3600" b="1" dirty="0">
                <a:ea typeface="ＭＳ Ｐゴシック" panose="020B0600070205080204" pitchFamily="34" charset="-128"/>
              </a:rPr>
              <a:t>atsirinkti</a:t>
            </a:r>
            <a:r>
              <a:rPr lang="lt-LT" altLang="lt-LT" sz="3600" dirty="0">
                <a:ea typeface="ＭＳ Ｐゴシック" panose="020B0600070205080204" pitchFamily="34" charset="-128"/>
              </a:rPr>
              <a:t> spaudoje, radijo ir televizijos laidose, kino filmuose, internete ir kituose informacijos šaltiniuose pateikiamą </a:t>
            </a:r>
            <a:r>
              <a:rPr lang="lt-LT" altLang="lt-LT" sz="3600" b="1" dirty="0">
                <a:ea typeface="ＭＳ Ｐゴシック" panose="020B0600070205080204" pitchFamily="34" charset="-128"/>
              </a:rPr>
              <a:t>informaciją</a:t>
            </a:r>
            <a:r>
              <a:rPr lang="lt-LT" altLang="lt-LT" sz="3600" dirty="0">
                <a:ea typeface="ＭＳ Ｐゴシック" panose="020B0600070205080204" pitchFamily="34" charset="-128"/>
              </a:rPr>
              <a:t>;</a:t>
            </a:r>
          </a:p>
          <a:p>
            <a:endParaRPr lang="lt-LT" altLang="lt-LT" sz="3600" dirty="0">
              <a:ea typeface="ＭＳ Ｐゴシック" panose="020B0600070205080204" pitchFamily="34" charset="-128"/>
            </a:endParaRPr>
          </a:p>
          <a:p>
            <a:r>
              <a:rPr lang="lt-LT" altLang="lt-LT" b="1" dirty="0">
                <a:ea typeface="ＭＳ Ｐゴシック" panose="020B0600070205080204" pitchFamily="34" charset="-128"/>
              </a:rPr>
              <a:t>efektyviai</a:t>
            </a:r>
            <a:r>
              <a:rPr lang="lt-LT" altLang="lt-LT" dirty="0">
                <a:ea typeface="ＭＳ Ｐゴシック" panose="020B0600070205080204" pitchFamily="34" charset="-128"/>
              </a:rPr>
              <a:t> ir </a:t>
            </a:r>
            <a:r>
              <a:rPr lang="lt-LT" altLang="lt-LT" b="1" dirty="0">
                <a:ea typeface="ＭＳ Ｐゴシック" panose="020B0600070205080204" pitchFamily="34" charset="-128"/>
              </a:rPr>
              <a:t>sąmoningai naudotis</a:t>
            </a:r>
            <a:r>
              <a:rPr lang="lt-LT" altLang="lt-LT" dirty="0">
                <a:ea typeface="ＭＳ Ｐゴシック" panose="020B0600070205080204" pitchFamily="34" charset="-128"/>
              </a:rPr>
              <a:t> viešąja informacija ir informacinių technologijų teikiamomis galimybėmis;</a:t>
            </a:r>
          </a:p>
          <a:p>
            <a:endParaRPr lang="lt-LT" altLang="lt-LT" dirty="0">
              <a:ea typeface="ＭＳ Ｐゴシック" panose="020B0600070205080204" pitchFamily="34" charset="-128"/>
            </a:endParaRPr>
          </a:p>
          <a:p>
            <a:r>
              <a:rPr lang="lt-LT" altLang="lt-LT" b="1" dirty="0">
                <a:ea typeface="ＭＳ Ｐゴシック" panose="020B0600070205080204" pitchFamily="34" charset="-128"/>
              </a:rPr>
              <a:t>kurti</a:t>
            </a:r>
            <a:r>
              <a:rPr lang="lt-LT" altLang="lt-LT" dirty="0">
                <a:ea typeface="ＭＳ Ｐゴシック" panose="020B0600070205080204" pitchFamily="34" charset="-128"/>
              </a:rPr>
              <a:t> įvairių formų </a:t>
            </a:r>
            <a:r>
              <a:rPr lang="lt-LT" altLang="lt-LT" b="1" dirty="0">
                <a:ea typeface="ＭＳ Ｐゴシック" panose="020B0600070205080204" pitchFamily="34" charset="-128"/>
              </a:rPr>
              <a:t>informacijos pranešimus</a:t>
            </a:r>
            <a:r>
              <a:rPr lang="lt-LT" altLang="lt-LT" dirty="0">
                <a:ea typeface="ＭＳ Ｐゴシック" panose="020B0600070205080204" pitchFamily="34" charset="-128"/>
              </a:rPr>
              <a:t>;</a:t>
            </a:r>
          </a:p>
          <a:p>
            <a:pPr marL="0" indent="0">
              <a:buNone/>
            </a:pPr>
            <a:endParaRPr lang="lt-LT" altLang="lt-LT" dirty="0">
              <a:ea typeface="ＭＳ Ｐゴシック" panose="020B0600070205080204" pitchFamily="34" charset="-128"/>
            </a:endParaRPr>
          </a:p>
          <a:p>
            <a:r>
              <a:rPr lang="lt-LT" altLang="lt-LT" b="1" dirty="0">
                <a:ea typeface="ＭＳ Ｐゴシック" panose="020B0600070205080204" pitchFamily="34" charset="-128"/>
              </a:rPr>
              <a:t>įvertinti žiniasklaidos </a:t>
            </a:r>
            <a:r>
              <a:rPr lang="lt-LT" altLang="lt-LT" dirty="0">
                <a:ea typeface="ＭＳ Ｐゴシック" panose="020B0600070205080204" pitchFamily="34" charset="-128"/>
              </a:rPr>
              <a:t>ir </a:t>
            </a:r>
            <a:r>
              <a:rPr lang="lt-LT" altLang="lt-LT" b="1" dirty="0" err="1">
                <a:ea typeface="ＭＳ Ｐゴシック" panose="020B0600070205080204" pitchFamily="34" charset="-128"/>
              </a:rPr>
              <a:t>medijų</a:t>
            </a:r>
            <a:r>
              <a:rPr lang="lt-LT" altLang="lt-LT" b="1" dirty="0">
                <a:ea typeface="ＭＳ Ｐゴシック" panose="020B0600070205080204" pitchFamily="34" charset="-128"/>
              </a:rPr>
              <a:t> vaidmenį</a:t>
            </a:r>
            <a:r>
              <a:rPr lang="lt-LT" altLang="lt-LT" dirty="0">
                <a:ea typeface="ＭＳ Ｐゴシック" panose="020B0600070205080204" pitchFamily="34" charset="-128"/>
              </a:rPr>
              <a:t> demokratinėje visuomenėje bei </a:t>
            </a:r>
            <a:r>
              <a:rPr lang="lt-LT" altLang="lt-LT" b="1" dirty="0">
                <a:ea typeface="ＭＳ Ｐゴシック" panose="020B0600070205080204" pitchFamily="34" charset="-128"/>
              </a:rPr>
              <a:t>suvokti iššūkius</a:t>
            </a:r>
            <a:r>
              <a:rPr lang="lt-LT" altLang="lt-LT" dirty="0">
                <a:ea typeface="ＭＳ Ｐゴシック" panose="020B0600070205080204" pitchFamily="34" charset="-128"/>
              </a:rPr>
              <a:t>, su kuriais ji susiduria.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99592" y="5805264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http://duomenys.ugdome.lt/?/</a:t>
            </a:r>
            <a:r>
              <a:rPr lang="en-US" dirty="0" smtClean="0">
                <a:hlinkClick r:id="rId2"/>
              </a:rPr>
              <a:t>mm/dry/med=2/213</a:t>
            </a:r>
            <a:r>
              <a:rPr lang="lt-LT" dirty="0" smtClean="0"/>
              <a:t> </a:t>
            </a:r>
            <a:endParaRPr lang="en-US" dirty="0"/>
          </a:p>
        </p:txBody>
      </p:sp>
      <p:pic>
        <p:nvPicPr>
          <p:cNvPr id="5122" name="Picture 2" descr="http://www.upc.smm.lt/projektai/mir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04864"/>
            <a:ext cx="24765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61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Autofit/>
          </a:bodyPr>
          <a:lstStyle/>
          <a:p>
            <a:r>
              <a:rPr lang="lt-LT" sz="3600" b="1" dirty="0"/>
              <a:t>Projekto „</a:t>
            </a:r>
            <a:r>
              <a:rPr lang="lt-LT" sz="3600" b="1" dirty="0" err="1"/>
              <a:t>Medijų</a:t>
            </a:r>
            <a:r>
              <a:rPr lang="lt-LT" sz="3600" b="1" dirty="0"/>
              <a:t> ir informacinio raštingumo ugdymas</a:t>
            </a:r>
            <a:r>
              <a:rPr lang="lt-LT" sz="3600" b="1" dirty="0" smtClean="0"/>
              <a:t>“ metodinė medžiaga</a:t>
            </a:r>
            <a:endParaRPr lang="en-US" sz="3600" b="1" dirty="0"/>
          </a:p>
        </p:txBody>
      </p:sp>
      <p:pic>
        <p:nvPicPr>
          <p:cNvPr id="4098" name="Picture 2" descr="C:\Users\Sarunas\Dropbox\Screenshots\Screenshot 2015-12-16 23.37.29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7" t="8574" r="11237" b="3564"/>
          <a:stretch/>
        </p:blipFill>
        <p:spPr bwMode="auto">
          <a:xfrm>
            <a:off x="611560" y="1556792"/>
            <a:ext cx="7704856" cy="521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62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549337" y="8879"/>
            <a:ext cx="8224838" cy="846138"/>
          </a:xfrm>
        </p:spPr>
        <p:txBody>
          <a:bodyPr>
            <a:normAutofit/>
          </a:bodyPr>
          <a:lstStyle/>
          <a:p>
            <a:r>
              <a:rPr lang="lt-LT" altLang="lt-LT" sz="3600" b="1" dirty="0" err="1" smtClean="0">
                <a:ea typeface="ＭＳ Ｐゴシック" panose="020B0600070205080204" pitchFamily="34" charset="-128"/>
              </a:rPr>
              <a:t>Medijų</a:t>
            </a:r>
            <a:r>
              <a:rPr lang="lt-LT" altLang="lt-LT" sz="3600" b="1" dirty="0" smtClean="0">
                <a:ea typeface="ＭＳ Ｐゴシック" panose="020B0600070205080204" pitchFamily="34" charset="-128"/>
              </a:rPr>
              <a:t> ir informacinis raštingumas</a:t>
            </a:r>
            <a:endParaRPr lang="ru-RU" altLang="lt-LT" sz="36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980728"/>
            <a:ext cx="8964488" cy="587727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lt-LT" altLang="lt-LT" sz="2400" b="1" dirty="0" smtClean="0">
                <a:ea typeface="ＭＳ Ｐゴシック" panose="020B0600070205080204" pitchFamily="34" charset="-128"/>
              </a:rPr>
              <a:t>Siekiama, kad mokiniai gebėtų:</a:t>
            </a:r>
          </a:p>
          <a:p>
            <a:r>
              <a:rPr lang="lt-LT" altLang="lt-LT" sz="2000" b="1" dirty="0" smtClean="0">
                <a:ea typeface="ＭＳ Ｐゴシック" panose="020B0600070205080204" pitchFamily="34" charset="-128"/>
              </a:rPr>
              <a:t>suvokti, analizuoti, kritiškai vertinti </a:t>
            </a:r>
            <a:r>
              <a:rPr lang="lt-LT" altLang="lt-LT" sz="2000" dirty="0" smtClean="0">
                <a:ea typeface="ＭＳ Ｐゴシック" panose="020B0600070205080204" pitchFamily="34" charset="-128"/>
              </a:rPr>
              <a:t>ir </a:t>
            </a:r>
            <a:r>
              <a:rPr lang="lt-LT" altLang="lt-LT" sz="2000" b="1" dirty="0" smtClean="0">
                <a:ea typeface="ＭＳ Ｐゴシック" panose="020B0600070205080204" pitchFamily="34" charset="-128"/>
              </a:rPr>
              <a:t>atsirinkti</a:t>
            </a:r>
            <a:r>
              <a:rPr lang="lt-LT" altLang="lt-LT" sz="2000" dirty="0" smtClean="0">
                <a:ea typeface="ＭＳ Ｐゴシック" panose="020B0600070205080204" pitchFamily="34" charset="-128"/>
              </a:rPr>
              <a:t> spaudoje, radijo ir televizijos laidose, kino filmuose, internete ir kituose informacijos šaltiniuose pateikiamą </a:t>
            </a:r>
            <a:r>
              <a:rPr lang="lt-LT" altLang="lt-LT" sz="2000" b="1" dirty="0" smtClean="0">
                <a:ea typeface="ＭＳ Ｐゴシック" panose="020B0600070205080204" pitchFamily="34" charset="-128"/>
              </a:rPr>
              <a:t>informaciją</a:t>
            </a:r>
            <a:r>
              <a:rPr lang="lt-LT" altLang="lt-LT" sz="2000" dirty="0" smtClean="0">
                <a:ea typeface="ＭＳ Ｐゴシック" panose="020B0600070205080204" pitchFamily="34" charset="-128"/>
              </a:rPr>
              <a:t>;</a:t>
            </a:r>
          </a:p>
          <a:p>
            <a:endParaRPr lang="lt-LT" altLang="lt-LT" sz="2000" dirty="0" smtClean="0">
              <a:ea typeface="ＭＳ Ｐゴシック" panose="020B0600070205080204" pitchFamily="34" charset="-128"/>
            </a:endParaRPr>
          </a:p>
          <a:p>
            <a:r>
              <a:rPr lang="lt-LT" altLang="lt-LT" sz="2000" b="1" dirty="0">
                <a:ea typeface="ＭＳ Ｐゴシック" panose="020B0600070205080204" pitchFamily="34" charset="-128"/>
              </a:rPr>
              <a:t>efektyviai</a:t>
            </a:r>
            <a:r>
              <a:rPr lang="lt-LT" altLang="lt-LT" sz="2000" dirty="0">
                <a:ea typeface="ＭＳ Ｐゴシック" panose="020B0600070205080204" pitchFamily="34" charset="-128"/>
              </a:rPr>
              <a:t> ir </a:t>
            </a:r>
            <a:r>
              <a:rPr lang="lt-LT" altLang="lt-LT" sz="2000" b="1" dirty="0">
                <a:ea typeface="ＭＳ Ｐゴシック" panose="020B0600070205080204" pitchFamily="34" charset="-128"/>
              </a:rPr>
              <a:t>sąmoningai naudotis</a:t>
            </a:r>
            <a:r>
              <a:rPr lang="lt-LT" altLang="lt-LT" sz="2000" dirty="0">
                <a:ea typeface="ＭＳ Ｐゴシック" panose="020B0600070205080204" pitchFamily="34" charset="-128"/>
              </a:rPr>
              <a:t> viešąja informacija ir informacinių technologijų teikiamomis galimybėmis</a:t>
            </a:r>
            <a:r>
              <a:rPr lang="lt-LT" altLang="lt-LT" sz="2000" dirty="0" smtClean="0">
                <a:ea typeface="ＭＳ Ｐゴシック" panose="020B0600070205080204" pitchFamily="34" charset="-128"/>
              </a:rPr>
              <a:t>;</a:t>
            </a:r>
          </a:p>
          <a:p>
            <a:endParaRPr lang="lt-LT" altLang="lt-LT" sz="2000" dirty="0">
              <a:ea typeface="ＭＳ Ｐゴシック" panose="020B0600070205080204" pitchFamily="34" charset="-128"/>
            </a:endParaRPr>
          </a:p>
          <a:p>
            <a:r>
              <a:rPr lang="lt-LT" altLang="lt-LT" sz="2000" b="1" dirty="0">
                <a:ea typeface="ＭＳ Ｐゴシック" panose="020B0600070205080204" pitchFamily="34" charset="-128"/>
              </a:rPr>
              <a:t>kurti</a:t>
            </a:r>
            <a:r>
              <a:rPr lang="lt-LT" altLang="lt-LT" sz="2000" dirty="0">
                <a:ea typeface="ＭＳ Ｐゴシック" panose="020B0600070205080204" pitchFamily="34" charset="-128"/>
              </a:rPr>
              <a:t> įvairių formų </a:t>
            </a:r>
            <a:r>
              <a:rPr lang="lt-LT" altLang="lt-LT" sz="2000" b="1" dirty="0">
                <a:ea typeface="ＭＳ Ｐゴシック" panose="020B0600070205080204" pitchFamily="34" charset="-128"/>
              </a:rPr>
              <a:t>informacijos pranešimus</a:t>
            </a:r>
            <a:r>
              <a:rPr lang="lt-LT" altLang="lt-LT" sz="2000" dirty="0" smtClean="0">
                <a:ea typeface="ＭＳ Ｐゴシック" panose="020B0600070205080204" pitchFamily="34" charset="-128"/>
              </a:rPr>
              <a:t>;</a:t>
            </a:r>
          </a:p>
          <a:p>
            <a:pPr marL="0" indent="0">
              <a:buNone/>
            </a:pPr>
            <a:endParaRPr lang="lt-LT" altLang="lt-LT" sz="2000" dirty="0">
              <a:ea typeface="ＭＳ Ｐゴシック" panose="020B0600070205080204" pitchFamily="34" charset="-128"/>
            </a:endParaRPr>
          </a:p>
          <a:p>
            <a:r>
              <a:rPr lang="lt-LT" altLang="lt-LT" sz="2000" b="1" dirty="0">
                <a:ea typeface="ＭＳ Ｐゴシック" panose="020B0600070205080204" pitchFamily="34" charset="-128"/>
              </a:rPr>
              <a:t>įvertinti žiniasklaidos </a:t>
            </a:r>
            <a:r>
              <a:rPr lang="lt-LT" altLang="lt-LT" sz="2000" dirty="0">
                <a:ea typeface="ＭＳ Ｐゴシック" panose="020B0600070205080204" pitchFamily="34" charset="-128"/>
              </a:rPr>
              <a:t>ir </a:t>
            </a:r>
            <a:r>
              <a:rPr lang="lt-LT" altLang="lt-LT" sz="2000" b="1" dirty="0" err="1">
                <a:ea typeface="ＭＳ Ｐゴシック" panose="020B0600070205080204" pitchFamily="34" charset="-128"/>
              </a:rPr>
              <a:t>medijų</a:t>
            </a:r>
            <a:r>
              <a:rPr lang="lt-LT" altLang="lt-LT" sz="2000" b="1" dirty="0">
                <a:ea typeface="ＭＳ Ｐゴシック" panose="020B0600070205080204" pitchFamily="34" charset="-128"/>
              </a:rPr>
              <a:t> vaidmenį</a:t>
            </a:r>
            <a:r>
              <a:rPr lang="lt-LT" altLang="lt-LT" sz="2000" dirty="0">
                <a:ea typeface="ＭＳ Ｐゴシック" panose="020B0600070205080204" pitchFamily="34" charset="-128"/>
              </a:rPr>
              <a:t> demokratinėje visuomenėje bei </a:t>
            </a:r>
            <a:r>
              <a:rPr lang="lt-LT" altLang="lt-LT" sz="2000" b="1" dirty="0">
                <a:ea typeface="ＭＳ Ｐゴシック" panose="020B0600070205080204" pitchFamily="34" charset="-128"/>
              </a:rPr>
              <a:t>suvokti iššūkius</a:t>
            </a:r>
            <a:r>
              <a:rPr lang="lt-LT" altLang="lt-LT" sz="2000" dirty="0">
                <a:ea typeface="ＭＳ Ｐゴシック" panose="020B0600070205080204" pitchFamily="34" charset="-128"/>
              </a:rPr>
              <a:t>, su kuriais ji susiduria</a:t>
            </a:r>
            <a:r>
              <a:rPr lang="lt-LT" altLang="lt-LT" sz="2000" dirty="0" smtClean="0">
                <a:ea typeface="ＭＳ Ｐゴシック" panose="020B0600070205080204" pitchFamily="34" charset="-128"/>
              </a:rPr>
              <a:t>.</a:t>
            </a:r>
          </a:p>
          <a:p>
            <a:endParaRPr lang="lt-LT" altLang="lt-LT" sz="24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lt-LT" altLang="lt-LT" sz="24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118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493204" y="32405"/>
            <a:ext cx="8229600" cy="1143000"/>
          </a:xfrm>
        </p:spPr>
        <p:txBody>
          <a:bodyPr>
            <a:noAutofit/>
          </a:bodyPr>
          <a:lstStyle/>
          <a:p>
            <a:r>
              <a:rPr lang="lt-LT" sz="3600" b="1" dirty="0" err="1" smtClean="0"/>
              <a:t>Medijų</a:t>
            </a:r>
            <a:r>
              <a:rPr lang="lt-LT" sz="3600" b="1" dirty="0" smtClean="0"/>
              <a:t> ir informacinio raštingumo metodinė medžiaga. Pamokų temos</a:t>
            </a:r>
            <a:endParaRPr lang="lt-LT" sz="3600" b="1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0" y="1356113"/>
            <a:ext cx="4427984" cy="452115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lt-LT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1. Kaip </a:t>
            </a:r>
            <a:r>
              <a:rPr lang="lt-LT" b="1" dirty="0">
                <a:solidFill>
                  <a:srgbClr val="0070C0"/>
                </a:solidFill>
                <a:latin typeface="Cambria" panose="02040503050406030204" pitchFamily="18" charset="0"/>
              </a:rPr>
              <a:t>rengiama naujiena</a:t>
            </a:r>
            <a:r>
              <a:rPr lang="lt-LT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? </a:t>
            </a:r>
            <a:endParaRPr lang="lt-LT" b="1" dirty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lt-LT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2. Kaip </a:t>
            </a:r>
            <a:r>
              <a:rPr lang="lt-LT" b="1" dirty="0">
                <a:solidFill>
                  <a:srgbClr val="0070C0"/>
                </a:solidFill>
                <a:latin typeface="Cambria" panose="02040503050406030204" pitchFamily="18" charset="0"/>
              </a:rPr>
              <a:t>kritiškai skaityti naujieną? </a:t>
            </a:r>
            <a:endParaRPr lang="lt-LT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lt-LT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3. Žodžio </a:t>
            </a:r>
            <a:r>
              <a:rPr lang="lt-LT" b="1" dirty="0">
                <a:solidFill>
                  <a:srgbClr val="0070C0"/>
                </a:solidFill>
                <a:latin typeface="Cambria" panose="02040503050406030204" pitchFamily="18" charset="0"/>
              </a:rPr>
              <a:t>laisvė ir verslas </a:t>
            </a:r>
            <a:endParaRPr lang="lt-LT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lt-LT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4. Žiniasklaida </a:t>
            </a:r>
            <a:r>
              <a:rPr lang="lt-LT" b="1" dirty="0">
                <a:solidFill>
                  <a:srgbClr val="0070C0"/>
                </a:solidFill>
                <a:latin typeface="Cambria" panose="02040503050406030204" pitchFamily="18" charset="0"/>
              </a:rPr>
              <a:t>ir tikrovė </a:t>
            </a:r>
            <a:endParaRPr lang="lt-LT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lt-LT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5. Žiniasklaida </a:t>
            </a:r>
            <a:r>
              <a:rPr lang="lt-LT" b="1" dirty="0">
                <a:solidFill>
                  <a:srgbClr val="0070C0"/>
                </a:solidFill>
                <a:latin typeface="Cambria" panose="02040503050406030204" pitchFamily="18" charset="0"/>
              </a:rPr>
              <a:t>ir įstatymai </a:t>
            </a:r>
          </a:p>
          <a:p>
            <a:pPr marL="0" indent="0">
              <a:buNone/>
            </a:pPr>
            <a:r>
              <a:rPr lang="lt-LT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6. </a:t>
            </a:r>
            <a:r>
              <a:rPr lang="lt-LT" b="1" dirty="0" err="1" smtClean="0">
                <a:solidFill>
                  <a:srgbClr val="0070C0"/>
                </a:solidFill>
                <a:latin typeface="Cambria" panose="02040503050406030204" pitchFamily="18" charset="0"/>
              </a:rPr>
              <a:t>Medijų</a:t>
            </a:r>
            <a:r>
              <a:rPr lang="lt-LT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lt-LT" b="1" dirty="0">
                <a:solidFill>
                  <a:srgbClr val="0070C0"/>
                </a:solidFill>
                <a:latin typeface="Cambria" panose="02040503050406030204" pitchFamily="18" charset="0"/>
              </a:rPr>
              <a:t>teksto analizė </a:t>
            </a:r>
            <a:endParaRPr lang="lt-LT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lt-LT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7. Reklamos </a:t>
            </a:r>
            <a:r>
              <a:rPr lang="lt-LT" b="1" dirty="0">
                <a:solidFill>
                  <a:srgbClr val="0070C0"/>
                </a:solidFill>
                <a:latin typeface="Cambria" panose="02040503050406030204" pitchFamily="18" charset="0"/>
              </a:rPr>
              <a:t>įtaka </a:t>
            </a:r>
            <a:endParaRPr lang="lt-LT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lt-LT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8. Žiniasklaida</a:t>
            </a:r>
            <a:r>
              <a:rPr lang="lt-LT" b="1" dirty="0">
                <a:solidFill>
                  <a:srgbClr val="0070C0"/>
                </a:solidFill>
                <a:latin typeface="Cambria" panose="02040503050406030204" pitchFamily="18" charset="0"/>
              </a:rPr>
              <a:t>, reklama ir viešieji ryšiai </a:t>
            </a:r>
            <a:endParaRPr lang="lt-LT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lt-LT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9. Žiniasklaida </a:t>
            </a:r>
            <a:r>
              <a:rPr lang="lt-LT" b="1" dirty="0">
                <a:solidFill>
                  <a:srgbClr val="0070C0"/>
                </a:solidFill>
                <a:latin typeface="Cambria" panose="02040503050406030204" pitchFamily="18" charset="0"/>
              </a:rPr>
              <a:t>ir socialiniai tinklai </a:t>
            </a:r>
            <a:endParaRPr lang="lt-LT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lt-LT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10. Žiniasklaidos </a:t>
            </a:r>
            <a:r>
              <a:rPr lang="lt-LT" b="1" dirty="0">
                <a:solidFill>
                  <a:srgbClr val="0070C0"/>
                </a:solidFill>
                <a:latin typeface="Cambria" panose="02040503050406030204" pitchFamily="18" charset="0"/>
              </a:rPr>
              <a:t>įtaka visuomenės formavimui </a:t>
            </a:r>
            <a:endParaRPr lang="lt-LT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endParaRPr lang="lt-LT" dirty="0">
              <a:solidFill>
                <a:srgbClr val="0070C0"/>
              </a:solidFill>
            </a:endParaRPr>
          </a:p>
          <a:p>
            <a:endParaRPr lang="lt-LT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lt-LT" altLang="lt-LT" sz="2900" dirty="0" smtClean="0">
              <a:ea typeface="ＭＳ Ｐゴシック" panose="020B0600070205080204" pitchFamily="34" charset="-128"/>
              <a:hlinkClick r:id="rId3"/>
            </a:endParaRPr>
          </a:p>
        </p:txBody>
      </p:sp>
      <p:sp>
        <p:nvSpPr>
          <p:cNvPr id="5" name="Turinio vietos rezervavimo ženklas 2"/>
          <p:cNvSpPr txBox="1">
            <a:spLocks/>
          </p:cNvSpPr>
          <p:nvPr/>
        </p:nvSpPr>
        <p:spPr>
          <a:xfrm>
            <a:off x="4283968" y="1340768"/>
            <a:ext cx="4860032" cy="470186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dirty="0" smtClean="0">
                <a:solidFill>
                  <a:srgbClr val="0070C0"/>
                </a:solidFill>
                <a:latin typeface="Cambria" panose="02040503050406030204" pitchFamily="18" charset="0"/>
              </a:rPr>
              <a:t>11. </a:t>
            </a:r>
            <a:r>
              <a:rPr lang="lt-LT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Pasakojimas ir galia </a:t>
            </a:r>
          </a:p>
          <a:p>
            <a:pPr marL="0" indent="0">
              <a:buNone/>
            </a:pPr>
            <a:r>
              <a:rPr lang="lt-LT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12. </a:t>
            </a:r>
            <a:r>
              <a:rPr lang="lt-LT" b="1" dirty="0" err="1" smtClean="0">
                <a:solidFill>
                  <a:srgbClr val="0070C0"/>
                </a:solidFill>
                <a:latin typeface="Cambria" panose="02040503050406030204" pitchFamily="18" charset="0"/>
              </a:rPr>
              <a:t>Medijų</a:t>
            </a:r>
            <a:r>
              <a:rPr lang="lt-LT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 vaidmuo visuomėje</a:t>
            </a:r>
          </a:p>
          <a:p>
            <a:pPr marL="0" indent="0">
              <a:buNone/>
            </a:pPr>
            <a:r>
              <a:rPr lang="lt-LT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13. Internetas ir etika</a:t>
            </a:r>
          </a:p>
          <a:p>
            <a:pPr marL="0" indent="0">
              <a:buNone/>
            </a:pPr>
            <a:r>
              <a:rPr lang="lt-LT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14. Medijos ir globalizacija </a:t>
            </a:r>
          </a:p>
          <a:p>
            <a:pPr marL="0" indent="0">
              <a:buNone/>
            </a:pPr>
            <a:r>
              <a:rPr lang="lt-LT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15. </a:t>
            </a:r>
            <a:r>
              <a:rPr lang="pt-BR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Naujosios medijos ir socialiniai ryšiai </a:t>
            </a:r>
            <a:endParaRPr lang="lt-LT" b="1" dirty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lt-LT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16. Medijos ir stereotipai </a:t>
            </a:r>
          </a:p>
          <a:p>
            <a:pPr marL="0" indent="0">
              <a:buNone/>
            </a:pPr>
            <a:r>
              <a:rPr lang="lt-LT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17. </a:t>
            </a:r>
            <a:r>
              <a:rPr lang="lt-LT" b="1" dirty="0" err="1" smtClean="0">
                <a:solidFill>
                  <a:srgbClr val="0070C0"/>
                </a:solidFill>
                <a:latin typeface="Cambria" panose="02040503050406030204" pitchFamily="18" charset="0"/>
              </a:rPr>
              <a:t>Medijų</a:t>
            </a:r>
            <a:r>
              <a:rPr lang="lt-LT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 įtaka tapatybės konstravimui</a:t>
            </a:r>
          </a:p>
          <a:p>
            <a:pPr marL="0" indent="0">
              <a:buNone/>
            </a:pPr>
            <a:r>
              <a:rPr lang="lt-LT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18. </a:t>
            </a:r>
            <a:r>
              <a:rPr lang="sv-SE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Propaganda: kur slypi realybė? </a:t>
            </a:r>
            <a:endParaRPr lang="lt-LT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lt-LT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19. Kinas ir ideologija </a:t>
            </a:r>
          </a:p>
          <a:p>
            <a:pPr marL="0" indent="0">
              <a:buNone/>
            </a:pPr>
            <a:r>
              <a:rPr lang="lt-LT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20. </a:t>
            </a:r>
            <a:r>
              <a:rPr lang="pt-BR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Nacionalinis tapatumas ir Lietuvos įvaizdis medijose? </a:t>
            </a:r>
            <a:endParaRPr lang="lt-LT" b="1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1" y="5552243"/>
            <a:ext cx="8230313" cy="1146147"/>
          </a:xfrm>
          <a:prstGeom prst="rect">
            <a:avLst/>
          </a:prstGeom>
        </p:spPr>
      </p:pic>
      <p:sp>
        <p:nvSpPr>
          <p:cNvPr id="7" name="Stačiakampis 6"/>
          <p:cNvSpPr/>
          <p:nvPr/>
        </p:nvSpPr>
        <p:spPr>
          <a:xfrm>
            <a:off x="36004" y="5964665"/>
            <a:ext cx="72723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altLang="lt-LT" sz="2400" dirty="0">
                <a:ea typeface="ＭＳ Ｐゴシック" panose="020B0600070205080204" pitchFamily="34" charset="-128"/>
                <a:hlinkClick r:id="rId3"/>
              </a:rPr>
              <a:t>http://duomenys.ugdome.lt/?/mm/media</a:t>
            </a:r>
            <a:endParaRPr lang="lt-LT" altLang="lt-LT" sz="2400" dirty="0">
              <a:ea typeface="ＭＳ Ｐゴシック" panose="020B0600070205080204" pitchFamily="34" charset="-128"/>
            </a:endParaRPr>
          </a:p>
          <a:p>
            <a:endParaRPr lang="lt-LT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60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00" cy="1143000"/>
          </a:xfrm>
        </p:spPr>
        <p:txBody>
          <a:bodyPr>
            <a:noAutofit/>
          </a:bodyPr>
          <a:lstStyle/>
          <a:p>
            <a:r>
              <a:rPr lang="lt-LT" sz="3200" b="1" dirty="0"/>
              <a:t>Aktualijų nagrinėjimo galimybės P</a:t>
            </a:r>
            <a:r>
              <a:rPr lang="lt-LT" sz="3200" b="1" dirty="0" smtClean="0"/>
              <a:t>ilietiškumo ugdymo BP</a:t>
            </a:r>
            <a:endParaRPr lang="lt-LT" sz="32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err="1" smtClean="0"/>
              <a:t>Pilieti</a:t>
            </a:r>
            <a:r>
              <a:rPr lang="lt-LT" b="1" dirty="0" smtClean="0"/>
              <a:t>š</a:t>
            </a:r>
            <a:r>
              <a:rPr lang="en-US" b="1" dirty="0" err="1" smtClean="0"/>
              <a:t>kumo</a:t>
            </a:r>
            <a:r>
              <a:rPr lang="en-US" b="1" dirty="0" smtClean="0"/>
              <a:t> </a:t>
            </a:r>
            <a:r>
              <a:rPr lang="en-US" b="1" dirty="0" err="1" smtClean="0"/>
              <a:t>pagrindai</a:t>
            </a:r>
            <a:r>
              <a:rPr lang="lt-LT" b="1" dirty="0" smtClean="0"/>
              <a:t> (9-10 kl.)</a:t>
            </a:r>
            <a:r>
              <a:rPr lang="en-US" b="1" dirty="0" smtClean="0"/>
              <a:t> </a:t>
            </a:r>
            <a:endParaRPr lang="lt-LT" b="1" dirty="0" smtClean="0"/>
          </a:p>
          <a:p>
            <a:r>
              <a:rPr lang="lt-LT" sz="3100" dirty="0" smtClean="0"/>
              <a:t>Nagrinėti </a:t>
            </a:r>
            <a:r>
              <a:rPr lang="lt-LT" sz="3100" b="1" dirty="0"/>
              <a:t>Lietuvos </a:t>
            </a:r>
            <a:r>
              <a:rPr lang="lt-LT" sz="3100" dirty="0"/>
              <a:t>demokratinei </a:t>
            </a:r>
            <a:r>
              <a:rPr lang="lt-LT" sz="3100" b="1" dirty="0"/>
              <a:t>valstybei kylančius vidaus ir išorės pavojus</a:t>
            </a:r>
            <a:r>
              <a:rPr lang="lt-LT" sz="3100" dirty="0"/>
              <a:t>. Nagrinėti Lietuvos saugumo politiką, jos uždavinius, </a:t>
            </a:r>
            <a:r>
              <a:rPr lang="lt-LT" sz="3100" dirty="0" smtClean="0"/>
              <a:t>saugumo </a:t>
            </a:r>
            <a:r>
              <a:rPr lang="lt-LT" sz="3100" dirty="0"/>
              <a:t>užtikrinimo būdus ir priemones</a:t>
            </a:r>
            <a:r>
              <a:rPr lang="lt-LT" sz="3100" dirty="0" smtClean="0"/>
              <a:t>.</a:t>
            </a:r>
            <a:endParaRPr lang="en-US" sz="3100" dirty="0" smtClean="0"/>
          </a:p>
          <a:p>
            <a:r>
              <a:rPr lang="lt-LT" sz="3100" b="1" dirty="0"/>
              <a:t>Analizuoti konstruktyvaus ir destruktyvaus piliečių dalyvavimo valstybės gyvenime pavyzdžius</a:t>
            </a:r>
            <a:r>
              <a:rPr lang="lt-LT" sz="3100" dirty="0"/>
              <a:t>, aptarti jų pasekmes pilietinės visuomenės formavimuisi. </a:t>
            </a:r>
            <a:endParaRPr lang="en-US" sz="3100" dirty="0" smtClean="0"/>
          </a:p>
          <a:p>
            <a:r>
              <a:rPr lang="lt-LT" sz="3100" b="1" dirty="0" smtClean="0"/>
              <a:t>Atpažinti </a:t>
            </a:r>
            <a:r>
              <a:rPr lang="lt-LT" sz="3100" b="1" dirty="0"/>
              <a:t>ir tirti </a:t>
            </a:r>
            <a:r>
              <a:rPr lang="lt-LT" sz="3100" dirty="0"/>
              <a:t>klasėje, mokykloje, vietos bend­ruomenėje ir </a:t>
            </a:r>
            <a:r>
              <a:rPr lang="lt-LT" sz="3100" b="1" dirty="0"/>
              <a:t>Lietuvos visuomenėje kylančias </a:t>
            </a:r>
            <a:r>
              <a:rPr lang="lt-LT" sz="3100" dirty="0"/>
              <a:t>socia­lines, aplinkosaugos </a:t>
            </a:r>
          </a:p>
          <a:p>
            <a:r>
              <a:rPr lang="lt-LT" sz="3100" b="1" dirty="0"/>
              <a:t>prob­lemas, </a:t>
            </a:r>
            <a:r>
              <a:rPr lang="lt-LT" sz="3100" dirty="0"/>
              <a:t>jų priežastis, </a:t>
            </a:r>
            <a:r>
              <a:rPr lang="lt-LT" sz="3100" dirty="0" smtClean="0"/>
              <a:t>pasek­mes </a:t>
            </a:r>
            <a:r>
              <a:rPr lang="lt-LT" sz="3100" dirty="0"/>
              <a:t>ir sprendimo galimybes</a:t>
            </a:r>
            <a:r>
              <a:rPr lang="lt-LT" sz="3100" dirty="0" smtClean="0"/>
              <a:t>.</a:t>
            </a:r>
            <a:endParaRPr lang="en-US" sz="3100" dirty="0" smtClean="0"/>
          </a:p>
          <a:p>
            <a:r>
              <a:rPr lang="lt-LT" sz="3100" b="1" dirty="0"/>
              <a:t>Nagrinėti,</a:t>
            </a:r>
            <a:r>
              <a:rPr lang="lt-LT" sz="3100" dirty="0"/>
              <a:t> </a:t>
            </a:r>
            <a:r>
              <a:rPr lang="lt-LT" sz="3100" b="1" dirty="0"/>
              <a:t>kaip Lietuva dalyvauja sprendžiant Europos ir pasaulio problemas</a:t>
            </a:r>
            <a:r>
              <a:rPr lang="lt-LT" sz="3100" dirty="0"/>
              <a:t>, tarptautinio saugumo klausimus. </a:t>
            </a:r>
          </a:p>
          <a:p>
            <a:pPr marL="0" indent="0">
              <a:buNone/>
            </a:pP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73514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t-LT" sz="4000" b="1" dirty="0" err="1"/>
              <a:t>Naujienlaiškis</a:t>
            </a:r>
            <a:r>
              <a:rPr lang="lt-LT" sz="4000" b="1" dirty="0"/>
              <a:t> „Aktualijos</a:t>
            </a:r>
            <a:r>
              <a:rPr lang="lt-LT" sz="4000" b="1" dirty="0">
                <a:sym typeface="Symbol" panose="05050102010706020507" pitchFamily="18" charset="2"/>
              </a:rPr>
              <a:t></a:t>
            </a:r>
            <a:r>
              <a:rPr lang="lt-LT" sz="4000" b="1" dirty="0"/>
              <a:t> </a:t>
            </a:r>
            <a:r>
              <a:rPr lang="lt-LT" sz="4000" b="1" dirty="0" smtClean="0"/>
              <a:t/>
            </a:r>
            <a:br>
              <a:rPr lang="lt-LT" sz="4000" b="1" dirty="0" smtClean="0"/>
            </a:br>
            <a:r>
              <a:rPr lang="lt-LT" sz="4000" b="1" dirty="0" smtClean="0"/>
              <a:t>O ką manai Tu?“</a:t>
            </a:r>
            <a:endParaRPr lang="en-US" sz="4000" b="1" dirty="0"/>
          </a:p>
        </p:txBody>
      </p:sp>
      <p:sp>
        <p:nvSpPr>
          <p:cNvPr id="6" name="Stačiakampis 2"/>
          <p:cNvSpPr/>
          <p:nvPr/>
        </p:nvSpPr>
        <p:spPr>
          <a:xfrm>
            <a:off x="937212" y="6202862"/>
            <a:ext cx="59390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dirty="0">
                <a:hlinkClick r:id="rId2"/>
              </a:rPr>
              <a:t>http://duomenys.ugdome.lt/?/</a:t>
            </a:r>
            <a:r>
              <a:rPr lang="lt-LT" dirty="0" smtClean="0">
                <a:hlinkClick r:id="rId2"/>
              </a:rPr>
              <a:t>veikla/aktualijos</a:t>
            </a:r>
            <a:r>
              <a:rPr lang="lt-LT" dirty="0" smtClean="0"/>
              <a:t> </a:t>
            </a:r>
            <a:endParaRPr lang="lt-L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28263"/>
            <a:ext cx="7589877" cy="4658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576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4000" b="1" dirty="0"/>
              <a:t>Diskusija 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20688"/>
          </a:xfrm>
        </p:spPr>
        <p:txBody>
          <a:bodyPr/>
          <a:lstStyle/>
          <a:p>
            <a:pPr marL="0" indent="0">
              <a:buNone/>
            </a:pPr>
            <a:r>
              <a:rPr lang="lt-LT" dirty="0"/>
              <a:t>Lietuvos aktualijos: ką manai?</a:t>
            </a:r>
          </a:p>
        </p:txBody>
      </p:sp>
      <p:sp>
        <p:nvSpPr>
          <p:cNvPr id="5" name="Turinio vietos rezervavimo ženklas 2"/>
          <p:cNvSpPr txBox="1">
            <a:spLocks/>
          </p:cNvSpPr>
          <p:nvPr/>
        </p:nvSpPr>
        <p:spPr>
          <a:xfrm>
            <a:off x="365463" y="5567535"/>
            <a:ext cx="8229600" cy="820688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dirty="0" smtClean="0"/>
              <a:t>Kiek šie klausimai aktualūs mokiniams?</a:t>
            </a:r>
          </a:p>
          <a:p>
            <a:r>
              <a:rPr lang="lt-LT" dirty="0" smtClean="0"/>
              <a:t>Per kokių dalykų pamokas / renginius galima juos aptarti?</a:t>
            </a:r>
          </a:p>
          <a:p>
            <a:r>
              <a:rPr lang="lt-LT" dirty="0" smtClean="0"/>
              <a:t>Ar mokytojas turėtų aiškiai išsakyti savo poziciją?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63" y="2204864"/>
            <a:ext cx="7930158" cy="3300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912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t-LT" sz="4000" b="1" dirty="0"/>
              <a:t>Parengta kvalifikacijos </a:t>
            </a:r>
            <a:r>
              <a:rPr lang="lt-LT" sz="4000" b="1" dirty="0" smtClean="0"/>
              <a:t/>
            </a:r>
            <a:br>
              <a:rPr lang="lt-LT" sz="4000" b="1" dirty="0" smtClean="0"/>
            </a:br>
            <a:r>
              <a:rPr lang="lt-LT" sz="4000" b="1" dirty="0" smtClean="0"/>
              <a:t>tobulinimo programa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lt-LT" dirty="0" smtClean="0"/>
          </a:p>
          <a:p>
            <a:pPr marL="0" indent="0">
              <a:buNone/>
            </a:pPr>
            <a:r>
              <a:rPr lang="lt-LT" b="1" dirty="0" smtClean="0"/>
              <a:t>Programos </a:t>
            </a:r>
            <a:r>
              <a:rPr lang="lt-LT" b="1" dirty="0"/>
              <a:t>tikslas </a:t>
            </a:r>
            <a:r>
              <a:rPr lang="lt-LT" dirty="0"/>
              <a:t>- plėtoti mokytojų ir švietimo administratorių kompetencijas, stiprinant pilietiškumo nuostatas, suteikiant žinių nacionalinio saugumo ir gynybos srityje bei gebėjimų taikyti jas moksleivių ugdymo procese. </a:t>
            </a:r>
            <a:endParaRPr lang="lt-LT" dirty="0" smtClean="0"/>
          </a:p>
          <a:p>
            <a:endParaRPr lang="lt-LT" dirty="0"/>
          </a:p>
          <a:p>
            <a:pPr marL="0" indent="0">
              <a:buNone/>
            </a:pPr>
            <a:r>
              <a:rPr lang="lt-LT" b="1" dirty="0" smtClean="0"/>
              <a:t>Programą </a:t>
            </a:r>
            <a:r>
              <a:rPr lang="lt-LT" b="1" dirty="0"/>
              <a:t>sudaro </a:t>
            </a:r>
            <a:r>
              <a:rPr lang="lt-LT" b="1" dirty="0" smtClean="0"/>
              <a:t>:</a:t>
            </a:r>
          </a:p>
          <a:p>
            <a:r>
              <a:rPr lang="lt-LT" i="1" dirty="0" smtClean="0"/>
              <a:t>privalomas </a:t>
            </a:r>
            <a:r>
              <a:rPr lang="lt-LT" i="1" dirty="0"/>
              <a:t>modulis </a:t>
            </a:r>
            <a:r>
              <a:rPr lang="lt-LT" dirty="0"/>
              <a:t>„Pilietiškumo ugdymas ir nacionalinio saugumo pagrindai“ (12 val</a:t>
            </a:r>
            <a:r>
              <a:rPr lang="lt-LT" dirty="0" smtClean="0"/>
              <a:t>.)</a:t>
            </a:r>
          </a:p>
          <a:p>
            <a:r>
              <a:rPr lang="lt-LT" i="1" dirty="0" smtClean="0"/>
              <a:t>pasirenkamieji </a:t>
            </a:r>
            <a:r>
              <a:rPr lang="lt-LT" i="1" dirty="0"/>
              <a:t>moduliai: </a:t>
            </a:r>
            <a:endParaRPr lang="lt-LT" i="1" dirty="0" smtClean="0"/>
          </a:p>
          <a:p>
            <a:pPr lvl="1"/>
            <a:r>
              <a:rPr lang="lt-LT" dirty="0" smtClean="0"/>
              <a:t>„</a:t>
            </a:r>
            <a:r>
              <a:rPr lang="lt-LT" dirty="0" err="1"/>
              <a:t>Medijos</a:t>
            </a:r>
            <a:r>
              <a:rPr lang="lt-LT" dirty="0"/>
              <a:t> ir nacionalinis saugumas: iššūkiai ir galimybės“ (18 val.); </a:t>
            </a:r>
            <a:endParaRPr lang="lt-LT" dirty="0" smtClean="0"/>
          </a:p>
          <a:p>
            <a:pPr lvl="1"/>
            <a:r>
              <a:rPr lang="lt-LT" dirty="0" smtClean="0"/>
              <a:t>„</a:t>
            </a:r>
            <a:r>
              <a:rPr lang="lt-LT" dirty="0"/>
              <a:t>Pilietis ir šalies gynyba“ (22 val.); </a:t>
            </a:r>
            <a:endParaRPr lang="lt-LT" dirty="0" smtClean="0"/>
          </a:p>
          <a:p>
            <a:pPr lvl="1"/>
            <a:r>
              <a:rPr lang="lt-LT" dirty="0" smtClean="0"/>
              <a:t>„</a:t>
            </a:r>
            <a:r>
              <a:rPr lang="lt-LT" dirty="0"/>
              <a:t>Kūno kultūra, sportas ir krašto gynyba“ (22 val.); </a:t>
            </a:r>
            <a:endParaRPr lang="lt-LT" dirty="0" smtClean="0"/>
          </a:p>
          <a:p>
            <a:pPr lvl="1"/>
            <a:r>
              <a:rPr lang="lt-LT" dirty="0"/>
              <a:t>„ Švietimo administratorių kompetencijų tobulinimas nacionalinio saugumo ir  pilietiškumo ugdymo srityse” (18 val.). </a:t>
            </a:r>
            <a:endParaRPr lang="lt-LT" dirty="0" smtClean="0"/>
          </a:p>
          <a:p>
            <a:endParaRPr lang="lt-LT" dirty="0"/>
          </a:p>
          <a:p>
            <a:pPr marL="0" indent="0">
              <a:buNone/>
            </a:pPr>
            <a:r>
              <a:rPr lang="lt-LT" b="1" dirty="0" smtClean="0"/>
              <a:t>Programą </a:t>
            </a:r>
            <a:r>
              <a:rPr lang="lt-LT" b="1" dirty="0"/>
              <a:t>baigusiu laikomas asmuo, kuris baigia pagrindinį ir bent vieną iš pasirenkamųjų modulių (trukmė ne mažiau nei 30 val.). </a:t>
            </a:r>
            <a:endParaRPr lang="lt-LT" b="1" dirty="0" smtClean="0"/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r>
              <a:rPr lang="lt-LT" dirty="0" smtClean="0"/>
              <a:t>Pagrindinis </a:t>
            </a:r>
            <a:r>
              <a:rPr lang="lt-LT" dirty="0"/>
              <a:t>ir pasirenkamieji programos moduliai sudaryti taip, kad dalyviai po vienos mokymų dienos atliks savarankiškas užduotis, kurios vėliau mokymų metu bus pristatomos, aptariamos ir, esant reikalui, patobulinamos.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90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b="1" dirty="0" smtClean="0"/>
              <a:t>21 amžiaus gebėjimai</a:t>
            </a:r>
            <a:r>
              <a:rPr lang="lt-LT" dirty="0" smtClean="0"/>
              <a:t/>
            </a:r>
            <a:br>
              <a:rPr lang="lt-LT" dirty="0" smtClean="0"/>
            </a:br>
            <a:r>
              <a:rPr lang="lt-LT" sz="2200" i="1" dirty="0" smtClean="0"/>
              <a:t>(</a:t>
            </a:r>
            <a:r>
              <a:rPr lang="lt-LT" sz="2200" i="1" dirty="0" err="1" smtClean="0"/>
              <a:t>Greenstone</a:t>
            </a:r>
            <a:r>
              <a:rPr lang="lt-LT" sz="2200" i="1" dirty="0" smtClean="0"/>
              <a:t> </a:t>
            </a:r>
            <a:r>
              <a:rPr lang="lt-LT" sz="2200" i="1" dirty="0" err="1" smtClean="0"/>
              <a:t>Miller</a:t>
            </a:r>
            <a:r>
              <a:rPr lang="lt-LT" sz="2200" i="1" dirty="0" smtClean="0"/>
              <a:t>) </a:t>
            </a:r>
            <a:endParaRPr lang="lt-LT" sz="2200" i="1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lt-LT" dirty="0" smtClean="0"/>
              <a:t>Prognozavimas</a:t>
            </a:r>
            <a:r>
              <a:rPr lang="lt-LT" dirty="0"/>
              <a:t>. „Turite žinoti, kur eina pasaulis, ir kas </a:t>
            </a:r>
            <a:r>
              <a:rPr lang="lt-LT" dirty="0" smtClean="0"/>
              <a:t>vyksta“.</a:t>
            </a:r>
          </a:p>
          <a:p>
            <a:pPr marL="514350" indent="-514350">
              <a:buAutoNum type="arabicPeriod"/>
            </a:pPr>
            <a:r>
              <a:rPr lang="lt-LT" dirty="0" smtClean="0"/>
              <a:t>Savianalizė</a:t>
            </a:r>
            <a:r>
              <a:rPr lang="lt-LT" dirty="0"/>
              <a:t>. </a:t>
            </a:r>
            <a:endParaRPr lang="lt-LT" dirty="0" smtClean="0"/>
          </a:p>
          <a:p>
            <a:pPr marL="514350" indent="-514350">
              <a:buAutoNum type="arabicPeriod"/>
            </a:pPr>
            <a:r>
              <a:rPr lang="lt-LT" dirty="0" smtClean="0"/>
              <a:t>Sugebėjimas </a:t>
            </a:r>
            <a:r>
              <a:rPr lang="lt-LT" dirty="0"/>
              <a:t>greitai mokytis. </a:t>
            </a:r>
            <a:endParaRPr lang="lt-LT" dirty="0" smtClean="0"/>
          </a:p>
          <a:p>
            <a:pPr marL="0" indent="0">
              <a:buNone/>
            </a:pPr>
            <a:r>
              <a:rPr lang="lt-LT" dirty="0" smtClean="0"/>
              <a:t>4</a:t>
            </a:r>
            <a:r>
              <a:rPr lang="lt-LT" dirty="0"/>
              <a:t>. Sugebėjimas papasakoti istoriją. </a:t>
            </a:r>
            <a:endParaRPr lang="lt-LT" dirty="0" smtClean="0"/>
          </a:p>
          <a:p>
            <a:pPr marL="0" indent="0">
              <a:buNone/>
            </a:pPr>
            <a:r>
              <a:rPr lang="lt-LT" dirty="0" smtClean="0"/>
              <a:t>5</a:t>
            </a:r>
            <a:r>
              <a:rPr lang="lt-LT" dirty="0"/>
              <a:t>. Nebijoti netikrumo. </a:t>
            </a:r>
          </a:p>
        </p:txBody>
      </p:sp>
    </p:spTree>
    <p:extLst>
      <p:ext uri="{BB962C8B-B14F-4D97-AF65-F5344CB8AC3E}">
        <p14:creationId xmlns:p14="http://schemas.microsoft.com/office/powerpoint/2010/main" val="1551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b="1" dirty="0" smtClean="0"/>
              <a:t>Skaitmeninės </a:t>
            </a:r>
            <a:r>
              <a:rPr lang="lt-LT" b="1" dirty="0" err="1" smtClean="0"/>
              <a:t>mokymo(si</a:t>
            </a:r>
            <a:r>
              <a:rPr lang="lt-LT" b="1" dirty="0" smtClean="0"/>
              <a:t>) priemonės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lt-LT" sz="1100" dirty="0" smtClean="0">
              <a:hlinkClick r:id="rId2"/>
            </a:endParaRPr>
          </a:p>
          <a:p>
            <a:pPr marL="0" indent="0">
              <a:buNone/>
            </a:pPr>
            <a:endParaRPr lang="lt-LT" sz="1100" dirty="0">
              <a:hlinkClick r:id="rId2"/>
            </a:endParaRPr>
          </a:p>
          <a:p>
            <a:pPr marL="0" indent="0">
              <a:buNone/>
            </a:pPr>
            <a:endParaRPr lang="lt-LT" sz="1100" dirty="0" smtClean="0">
              <a:hlinkClick r:id="rId2"/>
            </a:endParaRPr>
          </a:p>
          <a:p>
            <a:pPr marL="0" indent="0">
              <a:buNone/>
            </a:pPr>
            <a:endParaRPr lang="lt-LT" sz="1100" dirty="0">
              <a:hlinkClick r:id="rId2"/>
            </a:endParaRPr>
          </a:p>
          <a:p>
            <a:pPr marL="0" indent="0">
              <a:buNone/>
            </a:pPr>
            <a:endParaRPr lang="lt-LT" sz="1100" dirty="0" smtClean="0">
              <a:hlinkClick r:id="rId2"/>
            </a:endParaRPr>
          </a:p>
          <a:p>
            <a:pPr marL="0" indent="0">
              <a:buNone/>
            </a:pPr>
            <a:endParaRPr lang="lt-LT" sz="1100" dirty="0">
              <a:hlinkClick r:id="rId2"/>
            </a:endParaRPr>
          </a:p>
          <a:p>
            <a:pPr marL="0" indent="0">
              <a:buNone/>
            </a:pPr>
            <a:endParaRPr lang="lt-LT" sz="1100" dirty="0" smtClean="0">
              <a:hlinkClick r:id="rId2"/>
            </a:endParaRPr>
          </a:p>
          <a:p>
            <a:pPr marL="0" indent="0">
              <a:buNone/>
            </a:pPr>
            <a:endParaRPr lang="lt-LT" sz="1100" dirty="0">
              <a:hlinkClick r:id="rId2"/>
            </a:endParaRPr>
          </a:p>
          <a:p>
            <a:pPr marL="0" indent="0">
              <a:buNone/>
            </a:pPr>
            <a:endParaRPr lang="lt-LT" sz="1100" dirty="0" smtClean="0">
              <a:hlinkClick r:id="rId2"/>
            </a:endParaRPr>
          </a:p>
          <a:p>
            <a:pPr marL="0" indent="0">
              <a:buNone/>
            </a:pPr>
            <a:endParaRPr lang="lt-LT" sz="1100" dirty="0">
              <a:hlinkClick r:id="rId2"/>
            </a:endParaRPr>
          </a:p>
          <a:p>
            <a:pPr marL="0" indent="0">
              <a:buNone/>
            </a:pPr>
            <a:endParaRPr lang="lt-LT" sz="1100" dirty="0" smtClean="0">
              <a:hlinkClick r:id="rId2"/>
            </a:endParaRPr>
          </a:p>
          <a:p>
            <a:pPr marL="0" indent="0">
              <a:buNone/>
            </a:pPr>
            <a:endParaRPr lang="lt-LT" sz="1100" dirty="0">
              <a:hlinkClick r:id="rId2"/>
            </a:endParaRPr>
          </a:p>
          <a:p>
            <a:pPr marL="0" indent="0">
              <a:buNone/>
            </a:pPr>
            <a:endParaRPr lang="lt-LT" sz="1100" dirty="0" smtClean="0">
              <a:hlinkClick r:id="rId2"/>
            </a:endParaRPr>
          </a:p>
          <a:p>
            <a:pPr marL="0" indent="0">
              <a:buNone/>
            </a:pPr>
            <a:endParaRPr lang="lt-LT" sz="1100" dirty="0">
              <a:hlinkClick r:id="rId2"/>
            </a:endParaRPr>
          </a:p>
          <a:p>
            <a:pPr marL="0" indent="0">
              <a:buNone/>
            </a:pPr>
            <a:endParaRPr lang="lt-LT" sz="1100" dirty="0" smtClean="0">
              <a:hlinkClick r:id="rId2"/>
            </a:endParaRPr>
          </a:p>
          <a:p>
            <a:pPr marL="0" indent="0">
              <a:buNone/>
            </a:pPr>
            <a:endParaRPr lang="lt-LT" sz="1100" dirty="0">
              <a:hlinkClick r:id="rId2"/>
            </a:endParaRPr>
          </a:p>
          <a:p>
            <a:pPr marL="0" indent="0">
              <a:buNone/>
            </a:pPr>
            <a:endParaRPr lang="lt-LT" sz="1100" dirty="0" smtClean="0">
              <a:hlinkClick r:id="rId2"/>
            </a:endParaRPr>
          </a:p>
          <a:p>
            <a:pPr marL="0" indent="0">
              <a:buNone/>
            </a:pPr>
            <a:endParaRPr lang="lt-LT" sz="1100" dirty="0">
              <a:hlinkClick r:id="rId2"/>
            </a:endParaRPr>
          </a:p>
          <a:p>
            <a:pPr marL="0" indent="0">
              <a:buNone/>
            </a:pPr>
            <a:endParaRPr lang="lt-LT" sz="1100" dirty="0" smtClean="0">
              <a:hlinkClick r:id="rId2"/>
            </a:endParaRPr>
          </a:p>
          <a:p>
            <a:pPr marL="0" indent="0">
              <a:buNone/>
            </a:pPr>
            <a:endParaRPr lang="lt-LT" sz="1100" dirty="0">
              <a:hlinkClick r:id="rId2"/>
            </a:endParaRPr>
          </a:p>
          <a:p>
            <a:pPr marL="0" indent="0">
              <a:buNone/>
            </a:pPr>
            <a:endParaRPr lang="lt-LT" sz="1100" dirty="0" smtClean="0">
              <a:hlinkClick r:id="rId2"/>
            </a:endParaRPr>
          </a:p>
          <a:p>
            <a:pPr marL="0" indent="0">
              <a:buNone/>
            </a:pPr>
            <a:endParaRPr lang="lt-LT" sz="1100" dirty="0">
              <a:hlinkClick r:id="rId2"/>
            </a:endParaRPr>
          </a:p>
          <a:p>
            <a:pPr marL="0" indent="0">
              <a:buNone/>
            </a:pPr>
            <a:endParaRPr lang="lt-LT" sz="1100" dirty="0" smtClean="0">
              <a:hlinkClick r:id="rId2"/>
            </a:endParaRPr>
          </a:p>
          <a:p>
            <a:pPr marL="0" indent="0">
              <a:buNone/>
            </a:pPr>
            <a:endParaRPr lang="lt-LT" sz="1100" dirty="0" smtClean="0">
              <a:hlinkClick r:id="rId2"/>
            </a:endParaRPr>
          </a:p>
          <a:p>
            <a:pPr marL="0" indent="0">
              <a:buNone/>
            </a:pPr>
            <a:endParaRPr lang="lt-LT" sz="1100" dirty="0" smtClean="0">
              <a:hlinkClick r:id="rId2"/>
            </a:endParaRPr>
          </a:p>
          <a:p>
            <a:pPr marL="0" indent="0">
              <a:buNone/>
            </a:pPr>
            <a:r>
              <a:rPr lang="en-US" sz="1100" dirty="0" smtClean="0">
                <a:hlinkClick r:id="rId2"/>
              </a:rPr>
              <a:t>https</a:t>
            </a:r>
            <a:r>
              <a:rPr lang="en-US" sz="1100" dirty="0">
                <a:hlinkClick r:id="rId2"/>
              </a:rPr>
              <a:t>://</a:t>
            </a:r>
            <a:r>
              <a:rPr lang="en-US" sz="1100" dirty="0" smtClean="0">
                <a:hlinkClick r:id="rId2"/>
              </a:rPr>
              <a:t>sodas.ugdome.lt/grotuvas/f3c95f62-9422-4248-a883-ed1145dcad4c?showLocaleChangeLinks=true</a:t>
            </a:r>
            <a:r>
              <a:rPr lang="lt-LT" sz="1100" dirty="0" smtClean="0"/>
              <a:t> </a:t>
            </a:r>
            <a:r>
              <a:rPr lang="lt-LT" sz="1100" dirty="0"/>
              <a:t> arba </a:t>
            </a:r>
            <a:r>
              <a:rPr lang="lt-LT" sz="1100" dirty="0">
                <a:hlinkClick r:id="rId3"/>
              </a:rPr>
              <a:t>http://smp2014do.ugdome.lt</a:t>
            </a:r>
            <a:r>
              <a:rPr lang="lt-LT" sz="1100" dirty="0" smtClean="0">
                <a:hlinkClick r:id="rId3"/>
              </a:rPr>
              <a:t>/</a:t>
            </a:r>
            <a:r>
              <a:rPr lang="lt-LT" sz="1100" dirty="0" smtClean="0"/>
              <a:t> </a:t>
            </a:r>
            <a:endParaRPr lang="en-US" sz="11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029" y="3788235"/>
            <a:ext cx="3520896" cy="211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80" y="3774123"/>
            <a:ext cx="3803842" cy="2132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aveikslėlis 3"/>
          <p:cNvPicPr>
            <a:picLocks noChangeAspect="1"/>
          </p:cNvPicPr>
          <p:nvPr/>
        </p:nvPicPr>
        <p:blipFill rotWithShape="1">
          <a:blip r:embed="rId6"/>
          <a:srcRect l="26203" t="12631" b="7285"/>
          <a:stretch/>
        </p:blipFill>
        <p:spPr>
          <a:xfrm>
            <a:off x="4572000" y="1276721"/>
            <a:ext cx="3433783" cy="2328952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 rotWithShape="1">
          <a:blip r:embed="rId7"/>
          <a:srcRect l="5301" t="11874" r="9195" b="4650"/>
          <a:stretch/>
        </p:blipFill>
        <p:spPr>
          <a:xfrm>
            <a:off x="619254" y="1276721"/>
            <a:ext cx="3549094" cy="216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3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arunas\Dropbox\Screenshots\Screenshot 2015-12-06 14.42.4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585264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56176" y="5805264"/>
            <a:ext cx="29878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00" dirty="0" smtClean="0"/>
              <a:t>Žr</a:t>
            </a:r>
            <a:r>
              <a:rPr lang="lt-LT" sz="1000" dirty="0"/>
              <a:t>., </a:t>
            </a:r>
            <a:r>
              <a:rPr lang="lt-LT" sz="1000" dirty="0">
                <a:hlinkClick r:id="rId3"/>
              </a:rPr>
              <a:t>http://</a:t>
            </a:r>
            <a:r>
              <a:rPr lang="lt-LT" sz="1000" dirty="0" smtClean="0">
                <a:hlinkClick r:id="rId3"/>
              </a:rPr>
              <a:t>www.upc.smm.lt/projektai/pkt/rezultatai/priemones/LIETUVOS-PILIETIS2.pdf</a:t>
            </a:r>
            <a:r>
              <a:rPr lang="lt-LT" sz="1000" dirty="0" smtClean="0"/>
              <a:t>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0726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arunas\Dropbox\Screenshots\Screenshot 2015-12-16 23.45.03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8" t="14918" r="22984" b="8732"/>
          <a:stretch/>
        </p:blipFill>
        <p:spPr bwMode="auto">
          <a:xfrm>
            <a:off x="395536" y="260648"/>
            <a:ext cx="8226193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75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/>
              <a:t>Metodinis leidinys </a:t>
            </a:r>
            <a:endParaRPr lang="en-US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6"/>
          <a:stretch/>
        </p:blipFill>
        <p:spPr bwMode="auto">
          <a:xfrm>
            <a:off x="0" y="1332541"/>
            <a:ext cx="3972782" cy="340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27"/>
          <a:stretch/>
        </p:blipFill>
        <p:spPr bwMode="auto">
          <a:xfrm>
            <a:off x="2987824" y="2204864"/>
            <a:ext cx="3240360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36"/>
          <a:stretch/>
        </p:blipFill>
        <p:spPr bwMode="auto">
          <a:xfrm>
            <a:off x="5411235" y="620688"/>
            <a:ext cx="3732765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tačiakampis 2"/>
          <p:cNvSpPr/>
          <p:nvPr/>
        </p:nvSpPr>
        <p:spPr>
          <a:xfrm>
            <a:off x="323528" y="5589240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lt-L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lt-L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ilmukų nuoroda</a:t>
            </a:r>
            <a:endParaRPr lang="lt-L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lt-LT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http://www.upc.smm.lt/projektai/pkt/rezultatai.php</a:t>
            </a:r>
            <a:endParaRPr lang="lt-LT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61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Pilietinio ugdymo įgyvendinimas 5-8 klasėje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14918" r="15349" b="9202"/>
          <a:stretch/>
        </p:blipFill>
        <p:spPr bwMode="auto">
          <a:xfrm>
            <a:off x="1115616" y="1484784"/>
            <a:ext cx="7200800" cy="493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904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/>
              <a:t>Vertinimas </a:t>
            </a:r>
            <a:endParaRPr lang="en-US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8143949" cy="5353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791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Pilietinio ugdymo įgyvendinimas 9-10 klasėje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1" t="14448" r="15202" b="7558"/>
          <a:stretch/>
        </p:blipFill>
        <p:spPr bwMode="auto">
          <a:xfrm>
            <a:off x="827584" y="1412776"/>
            <a:ext cx="7488832" cy="5212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352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Pilietinio ugdymo įgyvendinimas 11-12 klasėje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5" t="15152" r="15055" b="6383"/>
          <a:stretch/>
        </p:blipFill>
        <p:spPr bwMode="auto">
          <a:xfrm>
            <a:off x="899592" y="1412776"/>
            <a:ext cx="7488832" cy="5254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7504" y="6462628"/>
            <a:ext cx="8784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www.upc.smm.lt/projektai/pkt/rezultatai/priemones/LIETUVOS-PILIETIS2.pdf</a:t>
            </a:r>
            <a:r>
              <a:rPr lang="lt-LT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52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96" y="1556792"/>
            <a:ext cx="8229600" cy="3517851"/>
          </a:xfrm>
        </p:spPr>
        <p:txBody>
          <a:bodyPr>
            <a:normAutofit/>
          </a:bodyPr>
          <a:lstStyle/>
          <a:p>
            <a:r>
              <a:rPr lang="lt-LT" sz="1800" b="1" dirty="0">
                <a:solidFill>
                  <a:srgbClr val="00B050"/>
                </a:solidFill>
              </a:rPr>
              <a:t>Įgyvendinto ugdymo turinio vertinimas </a:t>
            </a:r>
            <a:r>
              <a:rPr lang="lt-LT" b="1" dirty="0"/>
              <a:t/>
            </a:r>
            <a:br>
              <a:rPr lang="lt-LT" b="1" dirty="0"/>
            </a:br>
            <a:r>
              <a:rPr lang="lt-LT" dirty="0"/>
              <a:t/>
            </a:r>
            <a:br>
              <a:rPr lang="lt-LT" dirty="0"/>
            </a:br>
            <a:endParaRPr lang="en-US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4" t="28918" r="16409" b="11916"/>
          <a:stretch>
            <a:fillRect/>
          </a:stretch>
        </p:blipFill>
        <p:spPr bwMode="auto">
          <a:xfrm>
            <a:off x="323528" y="1772816"/>
            <a:ext cx="8350781" cy="4740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21196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lt-LT" b="1" dirty="0" smtClean="0"/>
              <a:t>Ugdymo </a:t>
            </a:r>
            <a:r>
              <a:rPr lang="lt-LT" b="1" dirty="0"/>
              <a:t>turinio kūrybos bei įgyvendinimo </a:t>
            </a:r>
            <a:r>
              <a:rPr lang="lt-LT" b="1" dirty="0" smtClean="0"/>
              <a:t>aspektai (2)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4283968" y="2930850"/>
            <a:ext cx="864096" cy="1146222"/>
          </a:xfrm>
          <a:prstGeom prst="roundRect">
            <a:avLst>
              <a:gd name="adj" fmla="val 11136"/>
            </a:avLst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61256" y="6457890"/>
            <a:ext cx="8964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lt-LT" sz="1000" dirty="0"/>
              <a:t>Parengta pagal: </a:t>
            </a:r>
            <a:r>
              <a:rPr lang="lt-LT" sz="1000" dirty="0" smtClean="0"/>
              <a:t>Projektas </a:t>
            </a:r>
            <a:r>
              <a:rPr lang="lt-LT" sz="1000" dirty="0"/>
              <a:t>“Standartizuotų mokinių pasiekimų vertinimo ir įsivertinimo įrankių bendrojo lavinimo mokykloms kūrimas” NEC 2013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28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t-LT" b="1" dirty="0"/>
              <a:t>Standartizuota socialinių mokslų </a:t>
            </a:r>
            <a:br>
              <a:rPr lang="lt-LT" b="1" dirty="0"/>
            </a:br>
            <a:r>
              <a:rPr lang="lt-LT" b="1" dirty="0"/>
              <a:t>programa 8 </a:t>
            </a:r>
            <a:r>
              <a:rPr lang="lt-LT" b="1" dirty="0" smtClean="0"/>
              <a:t>klasei (2015</a:t>
            </a:r>
            <a:r>
              <a:rPr lang="lt-LT" b="1" dirty="0"/>
              <a:t>)</a:t>
            </a:r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l="11785" t="23732" r="24916" b="25491"/>
          <a:stretch/>
        </p:blipFill>
        <p:spPr bwMode="auto">
          <a:xfrm>
            <a:off x="23202" y="1628800"/>
            <a:ext cx="9080031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61256" y="6457890"/>
            <a:ext cx="8964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lt-LT" sz="1000" dirty="0"/>
              <a:t>Parengta pagal: </a:t>
            </a:r>
            <a:r>
              <a:rPr lang="lt-LT" sz="1000" dirty="0" smtClean="0"/>
              <a:t>Projektas </a:t>
            </a:r>
            <a:r>
              <a:rPr lang="lt-LT" sz="1000" dirty="0"/>
              <a:t>“Standartizuotų mokinių pasiekimų vertinimo ir įsivertinimo įrankių bendrojo lavinimo mokykloms kūrimas” NEC 2013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8766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b="1" dirty="0"/>
              <a:t>Lietuvos pažangos </a:t>
            </a:r>
            <a:r>
              <a:rPr lang="lt-LT" b="1" dirty="0" smtClean="0"/>
              <a:t>strategija </a:t>
            </a:r>
            <a:br>
              <a:rPr lang="lt-LT" b="1" dirty="0" smtClean="0"/>
            </a:br>
            <a:r>
              <a:rPr lang="lt-LT" b="1" dirty="0" smtClean="0"/>
              <a:t>„</a:t>
            </a:r>
            <a:r>
              <a:rPr lang="lt-LT" b="1" dirty="0"/>
              <a:t>Lietuva 2030“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5976" y="1916832"/>
            <a:ext cx="4536504" cy="420933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lt-LT" dirty="0" smtClean="0"/>
              <a:t>Strategijoje </a:t>
            </a:r>
            <a:r>
              <a:rPr lang="lt-LT" dirty="0"/>
              <a:t>pateikta sumanios Lietuvos vizija – </a:t>
            </a:r>
            <a:r>
              <a:rPr lang="lt-LT" dirty="0">
                <a:solidFill>
                  <a:schemeClr val="accent6">
                    <a:lumMod val="50000"/>
                  </a:schemeClr>
                </a:solidFill>
              </a:rPr>
              <a:t>pažadinti visuomenės ir kiekvieno jos nario, sąmoningo piliečio</a:t>
            </a:r>
            <a:r>
              <a:rPr lang="lt-LT" dirty="0"/>
              <a:t>, kūrybingumą, susitelkti prie idėjų, kurios padėtų Lietuvai tapti modernia, veržlia, atvira pasauliui, puoselėjančia savo nacionalinį tapatumą šalimi, o ugdymo sistemą </a:t>
            </a:r>
            <a:r>
              <a:rPr lang="lt-LT" dirty="0" smtClean="0"/>
              <a:t>siūloma </a:t>
            </a:r>
            <a:r>
              <a:rPr lang="lt-LT" dirty="0"/>
              <a:t>orientuoti į kūrybiškumo</a:t>
            </a:r>
            <a:r>
              <a:rPr lang="lt-LT" dirty="0">
                <a:solidFill>
                  <a:schemeClr val="accent6">
                    <a:lumMod val="50000"/>
                  </a:schemeClr>
                </a:solidFill>
              </a:rPr>
              <a:t>, pilietiškumo ir lyderystės ugdymą. 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 descr="Valstyb s pažangos strategija „Lietuva&#10;2030“&#10;Užduotis&#10;ž&#10;Besimokanti&#10;&#10;Veikli&#10;&#10;Solidari&#10;&#10;švietimui&#10;pagal VŠS:&#10;„sutelkti&#10;švie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4" t="24211" r="29967"/>
          <a:stretch/>
        </p:blipFill>
        <p:spPr bwMode="auto">
          <a:xfrm>
            <a:off x="539552" y="2524835"/>
            <a:ext cx="3480179" cy="325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35595" y="5780558"/>
            <a:ext cx="2688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t-LT" sz="1200" i="1" dirty="0" smtClean="0"/>
              <a:t>Pagal: dr. R. </a:t>
            </a:r>
            <a:r>
              <a:rPr lang="lt-LT" sz="1200" i="1" dirty="0" err="1" smtClean="0"/>
              <a:t>Dukynaitę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80827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lt-LT" sz="2700" dirty="0" smtClean="0"/>
              <a:t/>
            </a:r>
            <a:br>
              <a:rPr lang="lt-LT" sz="2700" dirty="0" smtClean="0"/>
            </a:br>
            <a:r>
              <a:rPr lang="lt-LT" sz="2700" dirty="0" smtClean="0"/>
              <a:t/>
            </a:r>
            <a:br>
              <a:rPr lang="lt-LT" sz="2700" dirty="0" smtClean="0"/>
            </a:br>
            <a:r>
              <a:rPr lang="lt-LT" sz="4000" b="1" dirty="0" smtClean="0"/>
              <a:t>Standartizuoto </a:t>
            </a:r>
            <a:r>
              <a:rPr lang="lt-LT" sz="4000" b="1" dirty="0"/>
              <a:t>testo užduočių paskirstymas (proc.) </a:t>
            </a:r>
            <a:r>
              <a:rPr lang="lt-LT" sz="4000" b="1" dirty="0" smtClean="0"/>
              <a:t>pagal </a:t>
            </a:r>
            <a:r>
              <a:rPr lang="lt-LT" sz="4000" b="1" dirty="0"/>
              <a:t>veiklos sritis</a:t>
            </a:r>
            <a:r>
              <a:rPr lang="lt-LT" dirty="0" smtClean="0"/>
              <a:t/>
            </a:r>
            <a:br>
              <a:rPr lang="lt-LT" dirty="0" smtClean="0"/>
            </a:b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1600200"/>
            <a:ext cx="8572560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lt-LT" sz="2400" b="1" dirty="0" smtClean="0"/>
          </a:p>
          <a:p>
            <a:pPr>
              <a:buNone/>
            </a:pPr>
            <a:r>
              <a:rPr lang="lt-LT" sz="2400" b="1" dirty="0" smtClean="0"/>
              <a:t>Veiklos sritys</a:t>
            </a:r>
          </a:p>
          <a:p>
            <a:r>
              <a:rPr lang="lt-LT" sz="2400" dirty="0" smtClean="0"/>
              <a:t>Orientavimasis istoriniame laike ir geografinėje erdvėje   (15 %)</a:t>
            </a:r>
          </a:p>
          <a:p>
            <a:r>
              <a:rPr lang="lt-LT" sz="2400" dirty="0" smtClean="0"/>
              <a:t>Istorinės raidos supratimas                                                      (25 %)</a:t>
            </a:r>
          </a:p>
          <a:p>
            <a:r>
              <a:rPr lang="lt-LT" sz="2400" dirty="0" smtClean="0"/>
              <a:t>Bendrieji geografiniai dėsningumai ir jų modeliavimas      (20 %)</a:t>
            </a:r>
          </a:p>
          <a:p>
            <a:r>
              <a:rPr lang="lt-LT" sz="2400" dirty="0" smtClean="0"/>
              <a:t>Tyrimas ir interpretavimas                                                       (30 %)</a:t>
            </a:r>
          </a:p>
          <a:p>
            <a:r>
              <a:rPr lang="lt-LT" sz="2400" dirty="0" smtClean="0">
                <a:solidFill>
                  <a:srgbClr val="00B050"/>
                </a:solidFill>
              </a:rPr>
              <a:t>Visuomenės pažinimas                                                             (10 %)</a:t>
            </a:r>
          </a:p>
          <a:p>
            <a:endParaRPr lang="lt-LT" sz="2400" dirty="0"/>
          </a:p>
          <a:p>
            <a:pPr marL="0" indent="0">
              <a:buNone/>
            </a:pPr>
            <a:r>
              <a:rPr lang="lt-LT" sz="2400" b="1" dirty="0" smtClean="0"/>
              <a:t>Dalykai</a:t>
            </a:r>
          </a:p>
          <a:p>
            <a:r>
              <a:rPr lang="lt-LT" sz="2400" dirty="0" smtClean="0"/>
              <a:t>Istorija                                                                                         (45 %)</a:t>
            </a:r>
          </a:p>
          <a:p>
            <a:r>
              <a:rPr lang="lt-LT" sz="2400" dirty="0" smtClean="0"/>
              <a:t>Geografija                                                                                  (45 %)</a:t>
            </a:r>
          </a:p>
          <a:p>
            <a:r>
              <a:rPr lang="lt-LT" sz="2400" dirty="0" smtClean="0">
                <a:solidFill>
                  <a:srgbClr val="00B050"/>
                </a:solidFill>
              </a:rPr>
              <a:t>Pilietinis </a:t>
            </a:r>
            <a:r>
              <a:rPr lang="lt-LT" sz="2400" dirty="0">
                <a:solidFill>
                  <a:srgbClr val="00B050"/>
                </a:solidFill>
              </a:rPr>
              <a:t>ugdymas </a:t>
            </a:r>
            <a:r>
              <a:rPr lang="lt-LT" sz="2400" dirty="0" smtClean="0">
                <a:solidFill>
                  <a:srgbClr val="00B050"/>
                </a:solidFill>
              </a:rPr>
              <a:t>                                                                    (</a:t>
            </a:r>
            <a:r>
              <a:rPr lang="lt-LT" sz="2400" dirty="0">
                <a:solidFill>
                  <a:srgbClr val="00B050"/>
                </a:solidFill>
              </a:rPr>
              <a:t>10 </a:t>
            </a:r>
            <a:r>
              <a:rPr lang="lt-LT" sz="2400" dirty="0" smtClean="0">
                <a:solidFill>
                  <a:srgbClr val="00B050"/>
                </a:solidFill>
              </a:rPr>
              <a:t>%)</a:t>
            </a:r>
            <a:endParaRPr lang="lt-LT" sz="2400" dirty="0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256" y="6457890"/>
            <a:ext cx="8964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lt-LT" sz="1000" dirty="0"/>
              <a:t>Parengta pagal: </a:t>
            </a:r>
            <a:r>
              <a:rPr lang="lt-LT" sz="1000" dirty="0" smtClean="0"/>
              <a:t>Projektas </a:t>
            </a:r>
            <a:r>
              <a:rPr lang="lt-LT" sz="1000" dirty="0"/>
              <a:t>“Standartizuotų mokinių pasiekimų vertinimo ir įsivertinimo įrankių bendrojo lavinimo mokykloms kūrimas” NEC 2013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410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b="1" dirty="0"/>
              <a:t>Vertinamų mokinių mokymosi pasiekimų </a:t>
            </a:r>
            <a:r>
              <a:rPr lang="lt-LT" b="1" dirty="0" smtClean="0"/>
              <a:t>konstruktas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59517"/>
              </p:ext>
            </p:extLst>
          </p:nvPr>
        </p:nvGraphicFramePr>
        <p:xfrm>
          <a:off x="323528" y="1556792"/>
          <a:ext cx="8388932" cy="5174479"/>
        </p:xfrm>
        <a:graphic>
          <a:graphicData uri="http://schemas.openxmlformats.org/drawingml/2006/table">
            <a:tbl>
              <a:tblPr firstRow="1" firstCol="1" bandRow="1" bandCol="1">
                <a:tableStyleId>{5940675A-B579-460E-94D1-54222C63F5DA}</a:tableStyleId>
              </a:tblPr>
              <a:tblGrid>
                <a:gridCol w="2652910"/>
                <a:gridCol w="5736022"/>
              </a:tblGrid>
              <a:tr h="3771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1800" b="1" dirty="0">
                          <a:effectLst/>
                        </a:rPr>
                        <a:t>Veiklos sritis</a:t>
                      </a:r>
                      <a:endParaRPr lang="en-US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17" marR="457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1800" b="1" dirty="0">
                          <a:effectLst/>
                        </a:rPr>
                        <a:t>Dalinė veiklos sritis</a:t>
                      </a:r>
                      <a:endParaRPr lang="en-US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17" marR="45717" marT="0" marB="0" anchor="ctr"/>
                </a:tc>
              </a:tr>
              <a:tr h="293364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647950" algn="l"/>
                        </a:tabLst>
                      </a:pPr>
                      <a:r>
                        <a:rPr lang="lt-LT" sz="1600" baseline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lt-LT" sz="1600" baseline="0" dirty="0" smtClean="0">
                          <a:solidFill>
                            <a:schemeClr val="tx1"/>
                          </a:solidFill>
                          <a:effectLst/>
                        </a:rPr>
                        <a:t>1. Orientavimasis </a:t>
                      </a:r>
                      <a:r>
                        <a:rPr lang="lt-LT" sz="1600" baseline="0" dirty="0">
                          <a:solidFill>
                            <a:schemeClr val="tx1"/>
                          </a:solidFill>
                          <a:effectLst/>
                        </a:rPr>
                        <a:t>istoriniame laike ir geografinėje erdvėje</a:t>
                      </a:r>
                      <a:endParaRPr lang="en-US" sz="1600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17" marR="457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effectLst/>
                        </a:rPr>
                        <a:t>1.1. Chronologijos </a:t>
                      </a:r>
                      <a:r>
                        <a:rPr lang="lt-LT" sz="1400" dirty="0">
                          <a:effectLst/>
                        </a:rPr>
                        <a:t>supratimas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17" marR="45717" marT="0" marB="0"/>
                </a:tc>
              </a:tr>
              <a:tr h="2933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chemeClr val="tx1"/>
                          </a:solidFill>
                          <a:effectLst/>
                        </a:rPr>
                        <a:t>1.2. Erdvės </a:t>
                      </a:r>
                      <a:r>
                        <a:rPr lang="lt-LT" sz="1400" dirty="0">
                          <a:solidFill>
                            <a:schemeClr val="tx1"/>
                          </a:solidFill>
                          <a:effectLst/>
                        </a:rPr>
                        <a:t>suvokimas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17" marR="45717" marT="0" marB="0"/>
                </a:tc>
              </a:tr>
              <a:tr h="293364"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lt-LT" sz="1600" baseline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t-LT" sz="1600" baseline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lt-LT" sz="1600" baseline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t-LT" sz="1600" baseline="0" dirty="0" smtClean="0">
                          <a:solidFill>
                            <a:schemeClr val="tx1"/>
                          </a:solidFill>
                          <a:effectLst/>
                        </a:rPr>
                        <a:t>2. Istorinės </a:t>
                      </a:r>
                      <a:r>
                        <a:rPr lang="lt-LT" sz="1600" baseline="0" dirty="0">
                          <a:solidFill>
                            <a:schemeClr val="tx1"/>
                          </a:solidFill>
                          <a:effectLst/>
                        </a:rPr>
                        <a:t>raidos </a:t>
                      </a:r>
                      <a:r>
                        <a:rPr lang="lt-LT" sz="1600" baseline="0" dirty="0" smtClean="0">
                          <a:solidFill>
                            <a:schemeClr val="tx1"/>
                          </a:solidFill>
                          <a:effectLst/>
                        </a:rPr>
                        <a:t>supratimas</a:t>
                      </a:r>
                      <a:endParaRPr lang="en-US" sz="1600" baseline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5717" marR="457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chemeClr val="tx1"/>
                          </a:solidFill>
                          <a:effectLst/>
                        </a:rPr>
                        <a:t>2.1. Įvykio </a:t>
                      </a:r>
                      <a:r>
                        <a:rPr lang="lt-LT" sz="1400" dirty="0">
                          <a:solidFill>
                            <a:schemeClr val="tx1"/>
                          </a:solidFill>
                          <a:effectLst/>
                        </a:rPr>
                        <a:t>priežastys ir padariniai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17" marR="45717" marT="0" marB="0"/>
                </a:tc>
              </a:tr>
              <a:tr h="2933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chemeClr val="tx1"/>
                          </a:solidFill>
                          <a:effectLst/>
                        </a:rPr>
                        <a:t>2.2. Įvykio </a:t>
                      </a:r>
                      <a:r>
                        <a:rPr lang="lt-LT" sz="1400" dirty="0">
                          <a:solidFill>
                            <a:schemeClr val="tx1"/>
                          </a:solidFill>
                          <a:effectLst/>
                        </a:rPr>
                        <a:t>bruožai, ypatumai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17" marR="45717" marT="0" marB="0"/>
                </a:tc>
              </a:tr>
              <a:tr h="2933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chemeClr val="tx1"/>
                          </a:solidFill>
                          <a:effectLst/>
                        </a:rPr>
                        <a:t>2.3. Istorinės </a:t>
                      </a:r>
                      <a:r>
                        <a:rPr lang="lt-LT" sz="1400" dirty="0">
                          <a:solidFill>
                            <a:schemeClr val="tx1"/>
                          </a:solidFill>
                          <a:effectLst/>
                        </a:rPr>
                        <a:t>asmenybės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17" marR="45717" marT="0" marB="0"/>
                </a:tc>
              </a:tr>
              <a:tr h="2933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chemeClr val="tx1"/>
                          </a:solidFill>
                          <a:effectLst/>
                        </a:rPr>
                        <a:t>2.4. Istorijos </a:t>
                      </a:r>
                      <a:r>
                        <a:rPr lang="lt-LT" sz="1400" dirty="0">
                          <a:solidFill>
                            <a:schemeClr val="tx1"/>
                          </a:solidFill>
                          <a:effectLst/>
                        </a:rPr>
                        <a:t>sąvokos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17" marR="45717" marT="0" marB="0"/>
                </a:tc>
              </a:tr>
              <a:tr h="293364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r>
                        <a:rPr lang="lt-LT" sz="1600" baseline="0" dirty="0" smtClean="0">
                          <a:solidFill>
                            <a:schemeClr val="tx1"/>
                          </a:solidFill>
                          <a:effectLst/>
                        </a:rPr>
                        <a:t>3. Bendrieji </a:t>
                      </a:r>
                      <a:r>
                        <a:rPr lang="lt-LT" sz="1600" baseline="0" dirty="0">
                          <a:solidFill>
                            <a:schemeClr val="tx1"/>
                          </a:solidFill>
                          <a:effectLst/>
                        </a:rPr>
                        <a:t>geografiniai</a:t>
                      </a:r>
                      <a:endParaRPr lang="en-US" sz="1600" baseline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33350" algn="l"/>
                        </a:tabLst>
                      </a:pPr>
                      <a:r>
                        <a:rPr lang="lt-LT" sz="1600" baseline="0" dirty="0">
                          <a:solidFill>
                            <a:schemeClr val="tx1"/>
                          </a:solidFill>
                          <a:effectLst/>
                        </a:rPr>
                        <a:t>dėsningumai ir jų </a:t>
                      </a:r>
                      <a:r>
                        <a:rPr lang="lt-LT" sz="1600" baseline="0" dirty="0" smtClean="0">
                          <a:solidFill>
                            <a:schemeClr val="tx1"/>
                          </a:solidFill>
                          <a:effectLst/>
                        </a:rPr>
                        <a:t>modeliavimas</a:t>
                      </a:r>
                      <a:endParaRPr lang="en-US" sz="1600" baseline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5717" marR="4571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chemeClr val="tx1"/>
                          </a:solidFill>
                          <a:effectLst/>
                        </a:rPr>
                        <a:t>3.1. Geografinio </a:t>
                      </a:r>
                      <a:r>
                        <a:rPr lang="lt-LT" sz="1400" dirty="0">
                          <a:solidFill>
                            <a:schemeClr val="tx1"/>
                          </a:solidFill>
                          <a:effectLst/>
                        </a:rPr>
                        <a:t>objekto, reiškinio, proceso bruožai, ypatumai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17" marR="45717" marT="0" marB="0"/>
                </a:tc>
              </a:tr>
              <a:tr h="2933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chemeClr val="tx1"/>
                          </a:solidFill>
                          <a:effectLst/>
                        </a:rPr>
                        <a:t>3.2. Geografinio </a:t>
                      </a:r>
                      <a:r>
                        <a:rPr lang="lt-LT" sz="1400" dirty="0">
                          <a:solidFill>
                            <a:schemeClr val="tx1"/>
                          </a:solidFill>
                          <a:effectLst/>
                        </a:rPr>
                        <a:t>objekto, reiškinio, proceso priežastys ir padariniai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17" marR="45717" marT="0" marB="0"/>
                </a:tc>
              </a:tr>
              <a:tr h="2933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chemeClr val="tx1"/>
                          </a:solidFill>
                          <a:effectLst/>
                        </a:rPr>
                        <a:t>3.3. Geografijos </a:t>
                      </a:r>
                      <a:r>
                        <a:rPr lang="lt-LT" sz="1400" dirty="0">
                          <a:solidFill>
                            <a:schemeClr val="tx1"/>
                          </a:solidFill>
                          <a:effectLst/>
                        </a:rPr>
                        <a:t>sąvokos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17" marR="45717" marT="0" marB="0"/>
                </a:tc>
              </a:tr>
              <a:tr h="293364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71450" algn="l"/>
                        </a:tabLst>
                      </a:pPr>
                      <a:r>
                        <a:rPr lang="lt-LT" sz="1600" baseline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lt-LT" sz="1600" baseline="0" dirty="0" smtClean="0">
                          <a:solidFill>
                            <a:schemeClr val="tx1"/>
                          </a:solidFill>
                          <a:effectLst/>
                        </a:rPr>
                        <a:t>4. Tyrimas </a:t>
                      </a:r>
                      <a:r>
                        <a:rPr lang="lt-LT" sz="1600" baseline="0" dirty="0">
                          <a:solidFill>
                            <a:schemeClr val="tx1"/>
                          </a:solidFill>
                          <a:effectLst/>
                        </a:rPr>
                        <a:t>ir </a:t>
                      </a:r>
                      <a:r>
                        <a:rPr lang="lt-LT" sz="1600" baseline="0" dirty="0" smtClean="0">
                          <a:solidFill>
                            <a:schemeClr val="tx1"/>
                          </a:solidFill>
                          <a:effectLst/>
                        </a:rPr>
                        <a:t>interpretavimas</a:t>
                      </a:r>
                      <a:endParaRPr lang="en-US" sz="1600" baseline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5717" marR="4571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chemeClr val="tx1"/>
                          </a:solidFill>
                          <a:effectLst/>
                        </a:rPr>
                        <a:t>4.1.</a:t>
                      </a:r>
                      <a:r>
                        <a:rPr lang="lt-LT" sz="14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lt-LT" sz="1400" dirty="0" smtClean="0">
                          <a:solidFill>
                            <a:schemeClr val="tx1"/>
                          </a:solidFill>
                          <a:effectLst/>
                        </a:rPr>
                        <a:t>Šaltinio </a:t>
                      </a:r>
                      <a:r>
                        <a:rPr lang="lt-LT" sz="1400" dirty="0">
                          <a:solidFill>
                            <a:schemeClr val="tx1"/>
                          </a:solidFill>
                          <a:effectLst/>
                        </a:rPr>
                        <a:t>nagrinėjimas ir </a:t>
                      </a:r>
                      <a:r>
                        <a:rPr lang="lt-LT" sz="1400" dirty="0" smtClean="0">
                          <a:solidFill>
                            <a:schemeClr val="tx1"/>
                          </a:solidFill>
                          <a:effectLst/>
                        </a:rPr>
                        <a:t>vertinimas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5717" marR="45717" marT="0" marB="0"/>
                </a:tc>
              </a:tr>
              <a:tr h="2933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4.2. Istorijos </a:t>
                      </a:r>
                      <a:r>
                        <a:rPr lang="lt-LT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šaltinio apibūdinimas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17" marR="45717" marT="0" marB="0"/>
                </a:tc>
              </a:tr>
              <a:tr h="2933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chemeClr val="tx1"/>
                          </a:solidFill>
                          <a:effectLst/>
                        </a:rPr>
                        <a:t>4.3. Kartografinio </a:t>
                      </a:r>
                      <a:r>
                        <a:rPr lang="lt-LT" sz="1400" dirty="0">
                          <a:solidFill>
                            <a:schemeClr val="tx1"/>
                          </a:solidFill>
                          <a:effectLst/>
                        </a:rPr>
                        <a:t>šaltinio </a:t>
                      </a:r>
                      <a:r>
                        <a:rPr lang="lt-LT" sz="1400" dirty="0" smtClean="0">
                          <a:solidFill>
                            <a:schemeClr val="tx1"/>
                          </a:solidFill>
                          <a:effectLst/>
                        </a:rPr>
                        <a:t>nagrinėjimas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5717" marR="45717" marT="0" marB="0"/>
                </a:tc>
              </a:tr>
              <a:tr h="293364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t-LT" sz="1600" baseline="0" dirty="0">
                          <a:solidFill>
                            <a:srgbClr val="00B050"/>
                          </a:solidFill>
                          <a:effectLst/>
                        </a:rPr>
                        <a:t> </a:t>
                      </a:r>
                      <a:endParaRPr lang="lt-LT" sz="1600" baseline="0" dirty="0" smtClean="0">
                        <a:solidFill>
                          <a:srgbClr val="00B05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lt-LT" sz="1600" baseline="0" dirty="0" smtClean="0">
                          <a:solidFill>
                            <a:srgbClr val="00B050"/>
                          </a:solidFill>
                          <a:effectLst/>
                        </a:rPr>
                        <a:t>5. Visuomenės pažinimas</a:t>
                      </a:r>
                      <a:endParaRPr lang="en-US" sz="1600" baseline="0" dirty="0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45717" marR="457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B050"/>
                          </a:solidFill>
                          <a:effectLst/>
                        </a:rPr>
                        <a:t>5.1. Pilietinės </a:t>
                      </a:r>
                      <a:r>
                        <a:rPr lang="lt-LT" sz="1400" dirty="0">
                          <a:solidFill>
                            <a:srgbClr val="00B050"/>
                          </a:solidFill>
                          <a:effectLst/>
                        </a:rPr>
                        <a:t>visuomenės ir demokratinės valstybės </a:t>
                      </a:r>
                      <a:r>
                        <a:rPr lang="lt-LT" sz="1400" dirty="0" smtClean="0">
                          <a:solidFill>
                            <a:srgbClr val="00B050"/>
                          </a:solidFill>
                          <a:effectLst/>
                        </a:rPr>
                        <a:t>pažinimas</a:t>
                      </a:r>
                      <a:endParaRPr lang="en-US" sz="1400" dirty="0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45717" marR="45717" marT="0" marB="0"/>
                </a:tc>
              </a:tr>
              <a:tr h="6024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rgbClr val="00B050"/>
                          </a:solidFill>
                          <a:effectLst/>
                        </a:rPr>
                        <a:t>5.2. Tautos </a:t>
                      </a:r>
                      <a:r>
                        <a:rPr lang="lt-LT" sz="1400" dirty="0">
                          <a:solidFill>
                            <a:srgbClr val="00B050"/>
                          </a:solidFill>
                          <a:effectLst/>
                        </a:rPr>
                        <a:t>ir valstybės tradicijų pažinimas, valstybingumo svarbos suvokimas</a:t>
                      </a:r>
                      <a:endParaRPr lang="en-US" sz="1400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17" marR="45717" marT="0" marB="0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61256" y="6525344"/>
            <a:ext cx="8964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lt-LT" sz="1000" dirty="0"/>
              <a:t>Parengta pagal: </a:t>
            </a:r>
            <a:r>
              <a:rPr lang="lt-LT" sz="1000" dirty="0" smtClean="0"/>
              <a:t>Projektas </a:t>
            </a:r>
            <a:r>
              <a:rPr lang="lt-LT" sz="1000" dirty="0"/>
              <a:t>“Standartizuotų mokinių pasiekimų vertinimo ir įsivertinimo įrankių bendrojo lavinimo mokykloms kūrimas” NEC 2013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3991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Esminiai</a:t>
            </a:r>
            <a:r>
              <a:rPr lang="en-US" b="1" dirty="0"/>
              <a:t> </a:t>
            </a:r>
            <a:r>
              <a:rPr lang="en-US" b="1" dirty="0" err="1" smtClean="0"/>
              <a:t>aspektai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779096" cy="4525963"/>
          </a:xfrm>
        </p:spPr>
        <p:txBody>
          <a:bodyPr>
            <a:normAutofit fontScale="85000" lnSpcReduction="20000"/>
          </a:bodyPr>
          <a:lstStyle/>
          <a:p>
            <a:r>
              <a:rPr lang="lt-LT" b="1" dirty="0"/>
              <a:t>Programos</a:t>
            </a:r>
            <a:r>
              <a:rPr lang="lt-LT" dirty="0"/>
              <a:t> – </a:t>
            </a:r>
            <a:r>
              <a:rPr lang="lt-LT" dirty="0" err="1"/>
              <a:t>kriteriniai</a:t>
            </a:r>
            <a:r>
              <a:rPr lang="lt-LT" dirty="0"/>
              <a:t> mokinių pasiekimų aprašai </a:t>
            </a:r>
            <a:endParaRPr lang="lt-LT" dirty="0" smtClean="0"/>
          </a:p>
          <a:p>
            <a:pPr marL="0" indent="0">
              <a:buNone/>
            </a:pPr>
            <a:r>
              <a:rPr lang="lt-LT" dirty="0"/>
              <a:t>	</a:t>
            </a:r>
            <a:r>
              <a:rPr lang="lt-LT" sz="2300" dirty="0" smtClean="0"/>
              <a:t>– </a:t>
            </a:r>
            <a:r>
              <a:rPr lang="lt-LT" sz="2300" dirty="0"/>
              <a:t>Sukurta </a:t>
            </a:r>
            <a:r>
              <a:rPr lang="lt-LT" sz="2300" dirty="0" err="1"/>
              <a:t>kriterinio</a:t>
            </a:r>
            <a:r>
              <a:rPr lang="lt-LT" sz="2300" dirty="0"/>
              <a:t> mokinių pasiekimų vertinimo metodika ir, remiantis ekspertiniais bei empiriniais metodais, derinant su Bendrosiomis programomis, buvo užfiksuoti </a:t>
            </a:r>
            <a:r>
              <a:rPr lang="lt-LT" sz="2300" dirty="0" err="1"/>
              <a:t>kriteriniai</a:t>
            </a:r>
            <a:r>
              <a:rPr lang="lt-LT" sz="2300" dirty="0"/>
              <a:t> 4 ir 8 </a:t>
            </a:r>
            <a:r>
              <a:rPr lang="lt-LT" sz="2300" dirty="0" smtClean="0"/>
              <a:t>klasių pasiekimų </a:t>
            </a:r>
            <a:r>
              <a:rPr lang="lt-LT" sz="2300" dirty="0"/>
              <a:t>lygiai: patenkinamas, pagrindinis ir aukštesnysis. </a:t>
            </a:r>
            <a:endParaRPr lang="lt-LT" sz="2300" dirty="0" smtClean="0"/>
          </a:p>
          <a:p>
            <a:pPr marL="0" indent="0">
              <a:buNone/>
            </a:pPr>
            <a:r>
              <a:rPr lang="lt-LT" sz="2300" dirty="0"/>
              <a:t>	</a:t>
            </a:r>
            <a:r>
              <a:rPr lang="lt-LT" sz="2300" dirty="0" smtClean="0"/>
              <a:t>– </a:t>
            </a:r>
            <a:r>
              <a:rPr lang="lt-LT" sz="1900" dirty="0"/>
              <a:t>Šie pasiekimų lygiai naudojami ir nacionaliniuose mokinių pasiekimų tyrimuose. </a:t>
            </a:r>
            <a:endParaRPr lang="lt-LT" sz="1900" dirty="0" smtClean="0"/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r>
              <a:rPr lang="lt-LT" dirty="0" smtClean="0"/>
              <a:t>•</a:t>
            </a:r>
            <a:r>
              <a:rPr lang="lt-LT" b="1" dirty="0" smtClean="0"/>
              <a:t> </a:t>
            </a:r>
            <a:r>
              <a:rPr lang="lt-LT" b="1" dirty="0"/>
              <a:t>Testai/užduotys </a:t>
            </a:r>
            <a:endParaRPr lang="lt-LT" b="1" dirty="0" smtClean="0"/>
          </a:p>
          <a:p>
            <a:pPr marL="0" indent="0">
              <a:buNone/>
            </a:pPr>
            <a:r>
              <a:rPr lang="lt-LT" dirty="0" smtClean="0"/>
              <a:t>	– </a:t>
            </a:r>
            <a:r>
              <a:rPr lang="lt-LT" sz="2400" dirty="0"/>
              <a:t>iliustruojančios aprašytus mokinių pasiekimų lygius. </a:t>
            </a:r>
          </a:p>
          <a:p>
            <a:pPr marL="0" indent="0">
              <a:buNone/>
            </a:pPr>
            <a:r>
              <a:rPr lang="lt-LT" sz="2400" dirty="0"/>
              <a:t>	– </a:t>
            </a:r>
            <a:r>
              <a:rPr lang="lt-LT" sz="1900" dirty="0" err="1"/>
              <a:t>empiriškai</a:t>
            </a:r>
            <a:r>
              <a:rPr lang="lt-LT" sz="1900" dirty="0"/>
              <a:t> pagrįstas užduočių sunkumas. </a:t>
            </a:r>
            <a:endParaRPr lang="en-US" sz="19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8"/>
          <a:stretch/>
        </p:blipFill>
        <p:spPr bwMode="auto">
          <a:xfrm>
            <a:off x="7092280" y="1340768"/>
            <a:ext cx="2100899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1256" y="6457890"/>
            <a:ext cx="8964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lt-LT" sz="1000" dirty="0"/>
              <a:t>Parengta pagal: </a:t>
            </a:r>
            <a:r>
              <a:rPr lang="lt-LT" sz="1000" dirty="0" smtClean="0"/>
              <a:t>Projektas </a:t>
            </a:r>
            <a:r>
              <a:rPr lang="lt-LT" sz="1000" dirty="0"/>
              <a:t>“Standartizuotų mokinių pasiekimų vertinimo ir įsivertinimo įrankių bendrojo lavinimo mokykloms kūrimas” NEC 2013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409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413039" y="47667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lt-LT" sz="3600" b="1" dirty="0"/>
              <a:t>2015–2016 ir 2016–2017 </a:t>
            </a:r>
            <a:r>
              <a:rPr lang="lt-LT" sz="3600" b="1" dirty="0" err="1" smtClean="0"/>
              <a:t>m.m</a:t>
            </a:r>
            <a:r>
              <a:rPr lang="lt-LT" sz="3600" b="1" dirty="0" smtClean="0"/>
              <a:t>. </a:t>
            </a:r>
            <a:r>
              <a:rPr lang="lt-LT" sz="3600" b="1" dirty="0"/>
              <a:t>pagrindinio  ir vidurinio ugdymo programų bendrųjų ugdymo planų nuostatos</a:t>
            </a:r>
            <a:r>
              <a:rPr lang="en-029" sz="21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/>
            </a:r>
            <a:br>
              <a:rPr lang="en-029" sz="21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endParaRPr lang="lt-LT" sz="2100" dirty="0">
              <a:latin typeface="+mn-lt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413039" y="1956089"/>
            <a:ext cx="7884102" cy="3229950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lt-LT" sz="1800" dirty="0">
                <a:solidFill>
                  <a:schemeClr val="accent1">
                    <a:lumMod val="50000"/>
                  </a:schemeClr>
                </a:solidFill>
              </a:rPr>
              <a:t>Sustiprintas dėmesys </a:t>
            </a:r>
            <a:r>
              <a:rPr lang="lt-LT" sz="1800" b="1" dirty="0">
                <a:solidFill>
                  <a:schemeClr val="accent1">
                    <a:lumMod val="50000"/>
                  </a:schemeClr>
                </a:solidFill>
              </a:rPr>
              <a:t>socialinei–pilietinei veiklai: </a:t>
            </a:r>
          </a:p>
          <a:p>
            <a:pPr lvl="1" algn="just"/>
            <a:r>
              <a:rPr lang="lt-LT" dirty="0" smtClean="0">
                <a:solidFill>
                  <a:schemeClr val="accent1">
                    <a:lumMod val="50000"/>
                  </a:schemeClr>
                </a:solidFill>
              </a:rPr>
              <a:t>pagrindinio ugdymo programoje skirti socialinei veiklai nuo </a:t>
            </a:r>
            <a:r>
              <a:rPr lang="lt-LT" b="1" dirty="0" smtClean="0">
                <a:solidFill>
                  <a:schemeClr val="accent1">
                    <a:lumMod val="50000"/>
                  </a:schemeClr>
                </a:solidFill>
              </a:rPr>
              <a:t>5 iki 20 ir daugiau val., o </a:t>
            </a:r>
            <a:r>
              <a:rPr lang="lt-LT" dirty="0" smtClean="0">
                <a:solidFill>
                  <a:schemeClr val="accent1">
                    <a:lumMod val="50000"/>
                  </a:schemeClr>
                </a:solidFill>
              </a:rPr>
              <a:t>vidurinio ugdymo programoje mokykla sudaro sąlygas savanoriškai užsiimti socialine veikla</a:t>
            </a:r>
          </a:p>
          <a:p>
            <a:pPr lvl="1" algn="just"/>
            <a:r>
              <a:rPr lang="lt-LT" dirty="0" smtClean="0">
                <a:solidFill>
                  <a:schemeClr val="accent1">
                    <a:lumMod val="50000"/>
                  </a:schemeClr>
                </a:solidFill>
              </a:rPr>
              <a:t>mokykla privalo pasiūlyti mokiniams pasirenkamuosius dalykus, atliepiančius mokinių interesus ir aktualius šiai dienai, pvz.: susijusius su nacionalinio saugumo temomis</a:t>
            </a:r>
          </a:p>
          <a:p>
            <a:pPr marL="0" indent="0">
              <a:buNone/>
            </a:pPr>
            <a:endParaRPr lang="lt-LT" dirty="0" smtClean="0"/>
          </a:p>
          <a:p>
            <a:endParaRPr lang="lt-LT" dirty="0"/>
          </a:p>
        </p:txBody>
      </p:sp>
      <p:pic>
        <p:nvPicPr>
          <p:cNvPr id="9218" name="Picture 2" descr="http://mjotas.lt/wp-content/uploads/fb-cover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941168"/>
            <a:ext cx="4832207" cy="178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73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/>
              <a:t>Socialinė-pilietinė veikla</a:t>
            </a:r>
            <a:endParaRPr lang="lt-LT" b="1" dirty="0"/>
          </a:p>
        </p:txBody>
      </p:sp>
      <p:sp>
        <p:nvSpPr>
          <p:cNvPr id="6" name="Turinio vietos rezervavimo ženklas 2"/>
          <p:cNvSpPr>
            <a:spLocks noGrp="1"/>
          </p:cNvSpPr>
          <p:nvPr>
            <p:ph idx="1"/>
          </p:nvPr>
        </p:nvSpPr>
        <p:spPr>
          <a:xfrm>
            <a:off x="3923928" y="1600200"/>
            <a:ext cx="5040560" cy="506916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lt-LT" dirty="0"/>
              <a:t>Siekiant ugdyti atsakingus, sąmoningus ir aktyvius Lietuvos piliečius, </a:t>
            </a:r>
            <a:r>
              <a:rPr lang="lt-LT" b="1" dirty="0">
                <a:solidFill>
                  <a:srgbClr val="0070C0"/>
                </a:solidFill>
              </a:rPr>
              <a:t>mokyklose organizuojamos socialinės-pilietinės veiklos</a:t>
            </a:r>
            <a:r>
              <a:rPr lang="lt-LT" b="1" dirty="0" smtClean="0">
                <a:solidFill>
                  <a:srgbClr val="0070C0"/>
                </a:solidFill>
              </a:rPr>
              <a:t>.</a:t>
            </a:r>
          </a:p>
          <a:p>
            <a:endParaRPr lang="lt-LT" dirty="0"/>
          </a:p>
          <a:p>
            <a:pPr marL="0" indent="0">
              <a:buNone/>
            </a:pPr>
            <a:r>
              <a:rPr lang="lt-LT" dirty="0" smtClean="0"/>
              <a:t>Socialinė </a:t>
            </a:r>
            <a:r>
              <a:rPr lang="lt-LT" dirty="0"/>
              <a:t>veikla siejama </a:t>
            </a:r>
            <a:r>
              <a:rPr lang="lt-LT" dirty="0" smtClean="0"/>
              <a:t>su:</a:t>
            </a:r>
          </a:p>
          <a:p>
            <a:r>
              <a:rPr lang="lt-LT" dirty="0" smtClean="0"/>
              <a:t> </a:t>
            </a:r>
            <a:r>
              <a:rPr lang="lt-LT" dirty="0"/>
              <a:t>pilietiškumo ugdymu, </a:t>
            </a:r>
            <a:endParaRPr lang="lt-LT" dirty="0" smtClean="0"/>
          </a:p>
          <a:p>
            <a:r>
              <a:rPr lang="lt-LT" dirty="0" smtClean="0"/>
              <a:t>mokyklos </a:t>
            </a:r>
            <a:r>
              <a:rPr lang="lt-LT" dirty="0"/>
              <a:t>bendruomenės tradicijomis, </a:t>
            </a:r>
            <a:endParaRPr lang="lt-LT" dirty="0" smtClean="0"/>
          </a:p>
          <a:p>
            <a:r>
              <a:rPr lang="lt-LT" dirty="0" smtClean="0"/>
              <a:t>vykdomais </a:t>
            </a:r>
            <a:r>
              <a:rPr lang="lt-LT" dirty="0"/>
              <a:t>projektais, </a:t>
            </a:r>
            <a:endParaRPr lang="lt-LT" dirty="0" smtClean="0"/>
          </a:p>
          <a:p>
            <a:r>
              <a:rPr lang="lt-LT" dirty="0" smtClean="0"/>
              <a:t>kultūrinėmis </a:t>
            </a:r>
            <a:r>
              <a:rPr lang="lt-LT" dirty="0"/>
              <a:t>bei socializacijos programomis ir pan. </a:t>
            </a:r>
          </a:p>
          <a:p>
            <a:pPr marL="0" indent="0">
              <a:buNone/>
            </a:pPr>
            <a:endParaRPr lang="lt-LT" sz="33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lt-LT" sz="3300" b="1" dirty="0" smtClean="0">
                <a:solidFill>
                  <a:srgbClr val="0070C0"/>
                </a:solidFill>
              </a:rPr>
              <a:t>Socialinė </a:t>
            </a:r>
            <a:r>
              <a:rPr lang="lt-LT" sz="3300" b="1" dirty="0">
                <a:solidFill>
                  <a:srgbClr val="0070C0"/>
                </a:solidFill>
              </a:rPr>
              <a:t>veikla skirta ugdyti praktinius piliečio gebėjimus. </a:t>
            </a:r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r>
              <a:rPr lang="lt-LT" sz="2900" dirty="0" smtClean="0"/>
              <a:t>Socialinė </a:t>
            </a:r>
            <a:r>
              <a:rPr lang="lt-LT" sz="2900" dirty="0"/>
              <a:t>- pilietinė veikla turi būti fiksuojama dienyne. </a:t>
            </a:r>
            <a:r>
              <a:rPr lang="lt-LT" sz="2900" dirty="0">
                <a:solidFill>
                  <a:srgbClr val="0070C0"/>
                </a:solidFill>
              </a:rPr>
              <a:t>Rekomenduojama, kad mokiniai savo socialinės - pilietinės veiklos įrodymus kauptų patys, naudodamiesi el. aplanku</a:t>
            </a:r>
            <a:r>
              <a:rPr lang="lt-LT" sz="2900" dirty="0"/>
              <a:t>, pavyzdžiui, Atviroje informavimo konsultavimo orientavimo sistemoje (AIKOS). </a:t>
            </a:r>
          </a:p>
        </p:txBody>
      </p:sp>
      <p:pic>
        <p:nvPicPr>
          <p:cNvPr id="7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00" y="1422137"/>
            <a:ext cx="3358896" cy="4602617"/>
          </a:xfrm>
          <a:prstGeom prst="rect">
            <a:avLst/>
          </a:prstGeom>
        </p:spPr>
      </p:pic>
      <p:sp>
        <p:nvSpPr>
          <p:cNvPr id="8" name="Stačiakampis 4"/>
          <p:cNvSpPr/>
          <p:nvPr/>
        </p:nvSpPr>
        <p:spPr>
          <a:xfrm>
            <a:off x="58760" y="6325268"/>
            <a:ext cx="7020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dirty="0">
                <a:hlinkClick r:id="rId3"/>
              </a:rPr>
              <a:t>http://duomenys.ugdome.lt/?/</a:t>
            </a:r>
            <a:r>
              <a:rPr lang="lt-LT" dirty="0" smtClean="0">
                <a:hlinkClick r:id="rId3"/>
              </a:rPr>
              <a:t>mm/socialinis/med=11/253</a:t>
            </a:r>
            <a:r>
              <a:rPr lang="lt-LT" dirty="0" smtClean="0"/>
              <a:t> 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81971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1439486"/>
            <a:ext cx="8969530" cy="4797826"/>
          </a:xfrm>
          <a:prstGeom prst="rect">
            <a:avLst/>
          </a:prstGeom>
        </p:spPr>
      </p:pic>
      <p:sp>
        <p:nvSpPr>
          <p:cNvPr id="5" name="Pavadinima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lt-LT" b="1" dirty="0" smtClean="0"/>
              <a:t>Socialinė-pilietinė veikla (2)</a:t>
            </a:r>
            <a:endParaRPr lang="lt-LT" b="1" dirty="0"/>
          </a:p>
        </p:txBody>
      </p:sp>
    </p:spTree>
    <p:extLst>
      <p:ext uri="{BB962C8B-B14F-4D97-AF65-F5344CB8AC3E}">
        <p14:creationId xmlns:p14="http://schemas.microsoft.com/office/powerpoint/2010/main" val="157701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b="1" dirty="0"/>
              <a:t>Socialiniai kūrybiškumo aspektai 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/>
              <a:t>Gebėjimas </a:t>
            </a:r>
            <a:r>
              <a:rPr lang="lt-LT" dirty="0"/>
              <a:t>dalintis idėjomis </a:t>
            </a:r>
            <a:endParaRPr lang="lt-LT" dirty="0" smtClean="0"/>
          </a:p>
          <a:p>
            <a:r>
              <a:rPr lang="lt-LT" dirty="0" smtClean="0"/>
              <a:t>Gebėjimas </a:t>
            </a:r>
            <a:r>
              <a:rPr lang="lt-LT" dirty="0"/>
              <a:t>bendradarbiauti </a:t>
            </a:r>
            <a:endParaRPr lang="lt-LT" dirty="0" smtClean="0"/>
          </a:p>
          <a:p>
            <a:r>
              <a:rPr lang="lt-LT" dirty="0" smtClean="0"/>
              <a:t>Gebėjimas </a:t>
            </a:r>
            <a:r>
              <a:rPr lang="lt-LT" dirty="0"/>
              <a:t>dirbti grupėje </a:t>
            </a:r>
            <a:endParaRPr lang="lt-LT" dirty="0" smtClean="0"/>
          </a:p>
          <a:p>
            <a:r>
              <a:rPr lang="lt-LT" dirty="0" smtClean="0"/>
              <a:t>Įsitikinimas</a:t>
            </a:r>
            <a:r>
              <a:rPr lang="lt-LT" dirty="0"/>
              <a:t>, kad esi kūrybingas </a:t>
            </a:r>
            <a:endParaRPr lang="lt-LT" dirty="0" smtClean="0"/>
          </a:p>
          <a:p>
            <a:r>
              <a:rPr lang="lt-LT" dirty="0" smtClean="0"/>
              <a:t>Gebėjimas </a:t>
            </a:r>
            <a:r>
              <a:rPr lang="lt-LT" dirty="0"/>
              <a:t>“užkrėsti” kitus savo idėjomis Gebėjimas kurti tinkamą atmosferą</a:t>
            </a:r>
          </a:p>
        </p:txBody>
      </p:sp>
      <p:sp>
        <p:nvSpPr>
          <p:cNvPr id="4" name="Stačiakampis 3"/>
          <p:cNvSpPr/>
          <p:nvPr/>
        </p:nvSpPr>
        <p:spPr>
          <a:xfrm>
            <a:off x="5873512" y="5756831"/>
            <a:ext cx="3237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dirty="0" smtClean="0"/>
              <a:t>Pagal: doc</a:t>
            </a:r>
            <a:r>
              <a:rPr lang="lt-LT" dirty="0"/>
              <a:t>. dr. Daiva </a:t>
            </a:r>
            <a:r>
              <a:rPr lang="lt-LT" dirty="0" err="1"/>
              <a:t>Karkockienė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0817975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/>
          <a:lstStyle/>
          <a:p>
            <a:pPr marL="0" indent="0">
              <a:buNone/>
            </a:pPr>
            <a:r>
              <a:rPr lang="lt-LT" b="1" dirty="0"/>
              <a:t>Ginta </a:t>
            </a:r>
            <a:r>
              <a:rPr lang="lt-LT" b="1" dirty="0" err="1"/>
              <a:t>Orintienė</a:t>
            </a:r>
            <a:r>
              <a:rPr lang="lt-LT" b="1" dirty="0"/>
              <a:t>. </a:t>
            </a:r>
            <a:r>
              <a:rPr lang="lt-LT" dirty="0"/>
              <a:t>Socialinės-pilietinės veiklos organizavimo ir vertinimo rekomendacijos</a:t>
            </a:r>
          </a:p>
          <a:p>
            <a:pPr marL="0" indent="0">
              <a:buNone/>
            </a:pPr>
            <a:endParaRPr lang="lt-LT" dirty="0" smtClean="0">
              <a:hlinkClick r:id="rId2"/>
            </a:endParaRP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mokytojotv.blogspot.lt/2015/11/ginta-orintiene-socialines-pilietines.html</a:t>
            </a:r>
            <a:r>
              <a:rPr lang="lt-LT" dirty="0" smtClean="0"/>
              <a:t> </a:t>
            </a:r>
            <a:endParaRPr lang="en-US" dirty="0"/>
          </a:p>
        </p:txBody>
      </p:sp>
      <p:sp>
        <p:nvSpPr>
          <p:cNvPr id="4" name="Pavadinima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lt-LT" b="1" dirty="0" smtClean="0"/>
              <a:t>Socialinė-pilietinė veikla (3)</a:t>
            </a:r>
            <a:endParaRPr lang="lt-LT" b="1" dirty="0"/>
          </a:p>
        </p:txBody>
      </p:sp>
    </p:spTree>
    <p:extLst>
      <p:ext uri="{BB962C8B-B14F-4D97-AF65-F5344CB8AC3E}">
        <p14:creationId xmlns:p14="http://schemas.microsoft.com/office/powerpoint/2010/main" val="388558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327991" y="274638"/>
            <a:ext cx="8445776" cy="922114"/>
          </a:xfrm>
        </p:spPr>
        <p:txBody>
          <a:bodyPr/>
          <a:lstStyle/>
          <a:p>
            <a:pPr algn="ctr"/>
            <a:r>
              <a:rPr lang="lt-LT" b="1" dirty="0" smtClean="0"/>
              <a:t>Spręstinos problemos</a:t>
            </a:r>
            <a:endParaRPr lang="lt-LT" b="1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327991" y="1600200"/>
            <a:ext cx="8445776" cy="4925144"/>
          </a:xfrm>
        </p:spPr>
        <p:txBody>
          <a:bodyPr>
            <a:normAutofit fontScale="85000" lnSpcReduction="20000"/>
          </a:bodyPr>
          <a:lstStyle/>
          <a:p>
            <a:r>
              <a:rPr lang="lt-LT" dirty="0"/>
              <a:t>Neveiksminga pilietiškumo ugdymo integracija į </a:t>
            </a:r>
            <a:r>
              <a:rPr lang="lt-LT" dirty="0" smtClean="0"/>
              <a:t>kitus </a:t>
            </a:r>
            <a:r>
              <a:rPr lang="lt-LT" dirty="0"/>
              <a:t>mokomuosius dalykus ir mokyklos gyvenimą</a:t>
            </a:r>
            <a:r>
              <a:rPr lang="lt-LT" dirty="0" smtClean="0"/>
              <a:t>.</a:t>
            </a:r>
            <a:endParaRPr lang="lt-LT" sz="1200" dirty="0" smtClean="0"/>
          </a:p>
          <a:p>
            <a:r>
              <a:rPr lang="lt-LT" dirty="0" smtClean="0"/>
              <a:t>Silpnai </a:t>
            </a:r>
            <a:r>
              <a:rPr lang="lt-LT" dirty="0"/>
              <a:t>išplėtotas pilietinis ugdymas per neformalų praktinį veikimą, stiprinant mokinių dalyvavimą mokyklos ir vietos bendruomenėse, priimant atsakingus sprendimus</a:t>
            </a:r>
            <a:r>
              <a:rPr lang="lt-LT" dirty="0" smtClean="0"/>
              <a:t>.</a:t>
            </a:r>
            <a:endParaRPr lang="lt-LT" sz="1200" dirty="0" smtClean="0"/>
          </a:p>
          <a:p>
            <a:r>
              <a:rPr lang="lt-LT" dirty="0" smtClean="0"/>
              <a:t>Pilietiškumo teorinės </a:t>
            </a:r>
            <a:r>
              <a:rPr lang="lt-LT" dirty="0"/>
              <a:t>žinios nėra siejamos su praktine veikla, Lietuvos ir pasaulio aktualijomis</a:t>
            </a:r>
            <a:r>
              <a:rPr lang="lt-LT" dirty="0" smtClean="0"/>
              <a:t>.</a:t>
            </a:r>
            <a:endParaRPr lang="lt-LT" sz="1200" dirty="0" smtClean="0"/>
          </a:p>
          <a:p>
            <a:r>
              <a:rPr lang="lt-LT" dirty="0" smtClean="0"/>
              <a:t>Neefektyviai </a:t>
            </a:r>
            <a:r>
              <a:rPr lang="lt-LT" dirty="0"/>
              <a:t>išnaudojamos pilietiniams ir socialiniams gebėjimams ugdyti skirtos socialinės valandos 5-10 </a:t>
            </a:r>
            <a:r>
              <a:rPr lang="lt-LT" dirty="0" smtClean="0"/>
              <a:t>klasėse.</a:t>
            </a:r>
            <a:endParaRPr lang="lt-LT" sz="1500" dirty="0" smtClean="0"/>
          </a:p>
          <a:p>
            <a:r>
              <a:rPr lang="lt-LT" dirty="0" smtClean="0"/>
              <a:t>Mokytojams </a:t>
            </a:r>
            <a:r>
              <a:rPr lang="lt-LT" dirty="0"/>
              <a:t>nepakanka kompetencijų kokybiškam pilietiškumo ugdymui užtikrinti.</a:t>
            </a:r>
          </a:p>
          <a:p>
            <a:endParaRPr lang="lt-LT" dirty="0"/>
          </a:p>
          <a:p>
            <a:pPr marL="0" indent="0">
              <a:buNone/>
            </a:pP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9629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/>
              <a:t>Nauji iššūkiai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03" t="14913" r="20397" b="13316"/>
          <a:stretch/>
        </p:blipFill>
        <p:spPr bwMode="auto">
          <a:xfrm>
            <a:off x="683568" y="1484784"/>
            <a:ext cx="3636404" cy="5018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78080" y="1484784"/>
            <a:ext cx="4176464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400" b="1" i="1" dirty="0" smtClean="0"/>
              <a:t>Geros mokyklos koncepcija </a:t>
            </a:r>
            <a:r>
              <a:rPr lang="lt-LT" sz="2400" dirty="0" smtClean="0"/>
              <a:t>– mokyklos raidos orientyras, brėžiantis, kokie mokyklos bruožai laikomi vertingais šalyje</a:t>
            </a:r>
          </a:p>
          <a:p>
            <a:pPr algn="just"/>
            <a:endParaRPr lang="lt-LT" sz="2400" dirty="0"/>
          </a:p>
          <a:p>
            <a:r>
              <a:rPr lang="de-DE" sz="2400" b="1" i="1" dirty="0" err="1"/>
              <a:t>Pradinio</a:t>
            </a:r>
            <a:r>
              <a:rPr lang="de-DE" sz="2400" b="1" i="1" dirty="0"/>
              <a:t>, </a:t>
            </a:r>
            <a:r>
              <a:rPr lang="de-DE" sz="2400" b="1" i="1" dirty="0" err="1"/>
              <a:t>pagrindinio</a:t>
            </a:r>
            <a:r>
              <a:rPr lang="de-DE" sz="2400" b="1" i="1" dirty="0"/>
              <a:t> </a:t>
            </a:r>
            <a:r>
              <a:rPr lang="de-DE" sz="2400" b="1" i="1" dirty="0" err="1"/>
              <a:t>ir</a:t>
            </a:r>
            <a:r>
              <a:rPr lang="de-DE" sz="2400" b="1" i="1" dirty="0"/>
              <a:t> </a:t>
            </a:r>
            <a:r>
              <a:rPr lang="de-DE" sz="2400" b="1" i="1" dirty="0" err="1"/>
              <a:t>vidurinio</a:t>
            </a:r>
            <a:r>
              <a:rPr lang="de-DE" sz="2400" b="1" i="1" dirty="0"/>
              <a:t> </a:t>
            </a:r>
            <a:r>
              <a:rPr lang="de-DE" sz="2400" b="1" i="1" dirty="0" err="1"/>
              <a:t>ugdymo</a:t>
            </a:r>
            <a:r>
              <a:rPr lang="de-DE" sz="2400" b="1" i="1" dirty="0"/>
              <a:t> </a:t>
            </a:r>
            <a:r>
              <a:rPr lang="de-DE" sz="2400" b="1" i="1" dirty="0" err="1"/>
              <a:t>programų</a:t>
            </a:r>
            <a:r>
              <a:rPr lang="de-DE" sz="2400" b="1" i="1" dirty="0"/>
              <a:t> </a:t>
            </a:r>
            <a:r>
              <a:rPr lang="de-DE" sz="2400" b="1" i="1" dirty="0" err="1"/>
              <a:t>aprašo</a:t>
            </a:r>
            <a:r>
              <a:rPr lang="de-DE" sz="2400" b="1" i="1" dirty="0"/>
              <a:t> </a:t>
            </a:r>
            <a:r>
              <a:rPr lang="de-DE" sz="2400" dirty="0" err="1"/>
              <a:t>nuostatos</a:t>
            </a:r>
            <a:r>
              <a:rPr lang="de-DE" sz="2400" dirty="0"/>
              <a:t> </a:t>
            </a:r>
            <a:r>
              <a:rPr lang="de-DE" sz="2400" dirty="0" err="1">
                <a:solidFill>
                  <a:srgbClr val="0070C0"/>
                </a:solidFill>
              </a:rPr>
              <a:t>formuoja</a:t>
            </a:r>
            <a:r>
              <a:rPr lang="de-DE" sz="2400" dirty="0">
                <a:solidFill>
                  <a:srgbClr val="0070C0"/>
                </a:solidFill>
              </a:rPr>
              <a:t> </a:t>
            </a:r>
            <a:r>
              <a:rPr lang="de-DE" sz="2400" dirty="0" err="1">
                <a:solidFill>
                  <a:srgbClr val="0070C0"/>
                </a:solidFill>
              </a:rPr>
              <a:t>bendrojo</a:t>
            </a:r>
            <a:r>
              <a:rPr lang="de-DE" sz="2400" dirty="0">
                <a:solidFill>
                  <a:srgbClr val="0070C0"/>
                </a:solidFill>
              </a:rPr>
              <a:t> </a:t>
            </a:r>
            <a:r>
              <a:rPr lang="de-DE" sz="2400" dirty="0" err="1">
                <a:solidFill>
                  <a:srgbClr val="0070C0"/>
                </a:solidFill>
              </a:rPr>
              <a:t>ugdymo</a:t>
            </a:r>
            <a:r>
              <a:rPr lang="de-DE" sz="2400" dirty="0">
                <a:solidFill>
                  <a:srgbClr val="0070C0"/>
                </a:solidFill>
              </a:rPr>
              <a:t> </a:t>
            </a:r>
            <a:r>
              <a:rPr lang="de-DE" sz="2400" dirty="0" err="1">
                <a:solidFill>
                  <a:srgbClr val="0070C0"/>
                </a:solidFill>
              </a:rPr>
              <a:t>kaitos</a:t>
            </a:r>
            <a:r>
              <a:rPr lang="de-DE" sz="2400" dirty="0">
                <a:solidFill>
                  <a:srgbClr val="0070C0"/>
                </a:solidFill>
              </a:rPr>
              <a:t> </a:t>
            </a:r>
            <a:r>
              <a:rPr lang="de-DE" sz="2400" dirty="0" err="1">
                <a:solidFill>
                  <a:srgbClr val="0070C0"/>
                </a:solidFill>
              </a:rPr>
              <a:t>kryptis</a:t>
            </a:r>
            <a:r>
              <a:rPr lang="de-DE" sz="2400" dirty="0">
                <a:solidFill>
                  <a:srgbClr val="0070C0"/>
                </a:solidFill>
              </a:rPr>
              <a:t>. </a:t>
            </a:r>
            <a:r>
              <a:rPr lang="de-DE" sz="2400" dirty="0"/>
              <a:t>Tai </a:t>
            </a:r>
            <a:r>
              <a:rPr lang="de-DE" sz="2400" dirty="0" err="1"/>
              <a:t>taip</a:t>
            </a:r>
            <a:r>
              <a:rPr lang="de-DE" sz="2400" dirty="0"/>
              <a:t> </a:t>
            </a:r>
            <a:r>
              <a:rPr lang="de-DE" sz="2400" dirty="0" err="1"/>
              <a:t>pat</a:t>
            </a:r>
            <a:r>
              <a:rPr lang="de-DE" sz="2400" dirty="0"/>
              <a:t> </a:t>
            </a:r>
            <a:r>
              <a:rPr lang="de-DE" sz="2400" dirty="0" err="1">
                <a:solidFill>
                  <a:srgbClr val="0070C0"/>
                </a:solidFill>
              </a:rPr>
              <a:t>susitarimai</a:t>
            </a:r>
            <a:r>
              <a:rPr lang="de-DE" sz="2400" dirty="0">
                <a:solidFill>
                  <a:srgbClr val="0070C0"/>
                </a:solidFill>
              </a:rPr>
              <a:t> </a:t>
            </a:r>
            <a:r>
              <a:rPr lang="de-DE" sz="2400" dirty="0" err="1">
                <a:solidFill>
                  <a:srgbClr val="0070C0"/>
                </a:solidFill>
              </a:rPr>
              <a:t>ir</a:t>
            </a:r>
            <a:r>
              <a:rPr lang="de-DE" sz="2400" dirty="0">
                <a:solidFill>
                  <a:srgbClr val="0070C0"/>
                </a:solidFill>
              </a:rPr>
              <a:t> </a:t>
            </a:r>
            <a:r>
              <a:rPr lang="de-DE" sz="2400" dirty="0" err="1">
                <a:solidFill>
                  <a:srgbClr val="0070C0"/>
                </a:solidFill>
              </a:rPr>
              <a:t>principai</a:t>
            </a:r>
            <a:r>
              <a:rPr lang="de-DE" sz="2400" dirty="0"/>
              <a:t>, </a:t>
            </a:r>
            <a:r>
              <a:rPr lang="de-DE" sz="2400" dirty="0" err="1"/>
              <a:t>kaip</a:t>
            </a:r>
            <a:r>
              <a:rPr lang="de-DE" sz="2400" dirty="0"/>
              <a:t> </a:t>
            </a:r>
            <a:r>
              <a:rPr lang="de-DE" sz="2400" dirty="0" err="1"/>
              <a:t>kuriamas</a:t>
            </a:r>
            <a:r>
              <a:rPr lang="de-DE" sz="2400" dirty="0"/>
              <a:t>, </a:t>
            </a:r>
            <a:r>
              <a:rPr lang="de-DE" sz="2400" dirty="0" err="1">
                <a:solidFill>
                  <a:srgbClr val="0070C0"/>
                </a:solidFill>
              </a:rPr>
              <a:t>atnaujinamas</a:t>
            </a:r>
            <a:r>
              <a:rPr lang="de-DE" sz="2400" dirty="0"/>
              <a:t> </a:t>
            </a:r>
            <a:r>
              <a:rPr lang="de-DE" sz="2400" dirty="0" err="1"/>
              <a:t>ir</a:t>
            </a:r>
            <a:r>
              <a:rPr lang="de-DE" sz="2400" dirty="0"/>
              <a:t> </a:t>
            </a:r>
            <a:r>
              <a:rPr lang="de-DE" sz="2400" dirty="0" err="1"/>
              <a:t>įgyvendinamas</a:t>
            </a:r>
            <a:r>
              <a:rPr lang="de-DE" sz="2400" dirty="0"/>
              <a:t> </a:t>
            </a:r>
            <a:r>
              <a:rPr lang="de-DE" sz="2400" dirty="0" err="1">
                <a:solidFill>
                  <a:srgbClr val="0070C0"/>
                </a:solidFill>
              </a:rPr>
              <a:t>ugdymo</a:t>
            </a:r>
            <a:r>
              <a:rPr lang="de-DE" sz="2400" dirty="0">
                <a:solidFill>
                  <a:srgbClr val="0070C0"/>
                </a:solidFill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</a:rPr>
              <a:t>turinys</a:t>
            </a:r>
            <a:r>
              <a:rPr lang="de-DE" sz="2400" dirty="0" smtClean="0">
                <a:solidFill>
                  <a:srgbClr val="0070C0"/>
                </a:solidFill>
              </a:rPr>
              <a:t> </a:t>
            </a:r>
            <a:endParaRPr lang="lt-LT" sz="2400" dirty="0" smtClean="0">
              <a:solidFill>
                <a:srgbClr val="0070C0"/>
              </a:solidFill>
            </a:endParaRPr>
          </a:p>
          <a:p>
            <a:endParaRPr lang="lt-LT" dirty="0"/>
          </a:p>
          <a:p>
            <a:endParaRPr lang="lt-LT" dirty="0" smtClean="0"/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86806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3" t="27730" r="19827" b="24785"/>
          <a:stretch/>
        </p:blipFill>
        <p:spPr bwMode="auto">
          <a:xfrm>
            <a:off x="971600" y="1385689"/>
            <a:ext cx="7560840" cy="535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urinio vietos rezervavimo ženklas 2"/>
          <p:cNvSpPr>
            <a:spLocks noGrp="1"/>
          </p:cNvSpPr>
          <p:nvPr>
            <p:ph idx="1"/>
          </p:nvPr>
        </p:nvSpPr>
        <p:spPr>
          <a:xfrm>
            <a:off x="1763688" y="3789040"/>
            <a:ext cx="4248472" cy="1640152"/>
          </a:xfrm>
          <a:solidFill>
            <a:schemeClr val="bg2">
              <a:lumMod val="75000"/>
            </a:schemeClr>
          </a:solidFill>
          <a:ln>
            <a:noFill/>
          </a:ln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lt-LT" b="1" dirty="0" smtClean="0"/>
              <a:t>Tikslas </a:t>
            </a:r>
            <a:r>
              <a:rPr lang="lt-LT" b="1" dirty="0"/>
              <a:t>– </a:t>
            </a:r>
            <a:r>
              <a:rPr lang="lt-LT" dirty="0"/>
              <a:t>plėtoti dvasines, intelektines ir fizines asmens galias, </a:t>
            </a:r>
            <a:r>
              <a:rPr lang="lt-LT" b="1" dirty="0">
                <a:solidFill>
                  <a:schemeClr val="accent1"/>
                </a:solidFill>
              </a:rPr>
              <a:t>ugdyti aktyvų, kūrybingą, atsakingą pilietį, įgijusį kompetencijas, </a:t>
            </a:r>
            <a:r>
              <a:rPr lang="lt-LT" dirty="0"/>
              <a:t>būtinas sėkmingai socialinei integracijai ir mokymuisi visą gyvenimą</a:t>
            </a:r>
            <a:r>
              <a:rPr lang="lt-LT" dirty="0" smtClean="0"/>
              <a:t>.</a:t>
            </a:r>
          </a:p>
        </p:txBody>
      </p:sp>
      <p:sp>
        <p:nvSpPr>
          <p:cNvPr id="6" name="Pavadinimas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7560840" cy="1143000"/>
          </a:xfrm>
        </p:spPr>
        <p:txBody>
          <a:bodyPr>
            <a:noAutofit/>
          </a:bodyPr>
          <a:lstStyle/>
          <a:p>
            <a:r>
              <a:rPr lang="lt-LT" b="1" dirty="0" smtClean="0"/>
              <a:t>B</a:t>
            </a:r>
            <a:r>
              <a:rPr lang="en-US" b="1" dirty="0" smtClean="0"/>
              <a:t>e</a:t>
            </a:r>
            <a:r>
              <a:rPr lang="lt-LT" b="1" dirty="0" err="1" smtClean="0"/>
              <a:t>ndrųjų</a:t>
            </a:r>
            <a:r>
              <a:rPr lang="lt-LT" b="1" dirty="0" smtClean="0"/>
              <a:t> </a:t>
            </a:r>
            <a:r>
              <a:rPr lang="lt-LT" b="1" dirty="0" err="1" smtClean="0"/>
              <a:t>ugdym</a:t>
            </a:r>
            <a:r>
              <a:rPr lang="en-US" b="1" dirty="0" smtClean="0"/>
              <a:t>o</a:t>
            </a:r>
            <a:r>
              <a:rPr lang="lt-LT" b="1" dirty="0" smtClean="0"/>
              <a:t> program</a:t>
            </a:r>
            <a:r>
              <a:rPr lang="lt-LT" b="1" dirty="0"/>
              <a:t>ų</a:t>
            </a:r>
            <a:r>
              <a:rPr lang="lt-LT" b="1" dirty="0" smtClean="0"/>
              <a:t> tikslas </a:t>
            </a:r>
            <a:r>
              <a:rPr lang="lt-LT" dirty="0" smtClean="0"/>
              <a:t>(2008</a:t>
            </a:r>
            <a:r>
              <a:rPr lang="lt-L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9461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aizdo rezultatas pagal užklausą „piliecio ugdymas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93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6872"/>
            <a:ext cx="2339752" cy="376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73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7"/>
          <p:cNvGraphicFramePr/>
          <p:nvPr>
            <p:extLst>
              <p:ext uri="{D42A27DB-BD31-4B8C-83A1-F6EECF244321}">
                <p14:modId xmlns:p14="http://schemas.microsoft.com/office/powerpoint/2010/main" val="3290430690"/>
              </p:ext>
            </p:extLst>
          </p:nvPr>
        </p:nvGraphicFramePr>
        <p:xfrm>
          <a:off x="-612576" y="1813146"/>
          <a:ext cx="6753302" cy="4551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>
            <a:noAutofit/>
          </a:bodyPr>
          <a:lstStyle/>
          <a:p>
            <a:r>
              <a:rPr lang="lt-LT" b="1" dirty="0" smtClean="0"/>
              <a:t>Pilietiškumo ugdymo įgyvendinimo būdai</a:t>
            </a:r>
            <a:endParaRPr lang="en-US" b="1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828028587"/>
              </p:ext>
            </p:extLst>
          </p:nvPr>
        </p:nvGraphicFramePr>
        <p:xfrm>
          <a:off x="4355976" y="2852936"/>
          <a:ext cx="3771069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Rectangle 8"/>
          <p:cNvSpPr/>
          <p:nvPr/>
        </p:nvSpPr>
        <p:spPr>
          <a:xfrm>
            <a:off x="47053" y="6364308"/>
            <a:ext cx="90364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1600" dirty="0" smtClean="0"/>
              <a:t>Pilietiškumo </a:t>
            </a:r>
            <a:r>
              <a:rPr lang="lt-LT" sz="1600" dirty="0"/>
              <a:t>ugdymas apima visas su mokinių veikla susijusias formaliojo ir neformaliojo ugdymo sritis</a:t>
            </a:r>
            <a:endParaRPr lang="en-US" sz="1600" dirty="0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4233599801"/>
              </p:ext>
            </p:extLst>
          </p:nvPr>
        </p:nvGraphicFramePr>
        <p:xfrm>
          <a:off x="3563888" y="5301208"/>
          <a:ext cx="4104456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690756168"/>
              </p:ext>
            </p:extLst>
          </p:nvPr>
        </p:nvGraphicFramePr>
        <p:xfrm>
          <a:off x="4139952" y="4221088"/>
          <a:ext cx="2808311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  <p:extLst>
      <p:ext uri="{BB962C8B-B14F-4D97-AF65-F5344CB8AC3E}">
        <p14:creationId xmlns:p14="http://schemas.microsoft.com/office/powerpoint/2010/main" val="273918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lt-LT" dirty="0" smtClean="0"/>
              <a:t>Bendrieji ugdymo planai, 2015-2017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827584" y="1412776"/>
          <a:ext cx="7950824" cy="2871286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285884"/>
                <a:gridCol w="1090380"/>
                <a:gridCol w="1296144"/>
                <a:gridCol w="1152128"/>
                <a:gridCol w="961942"/>
                <a:gridCol w="2164346"/>
              </a:tblGrid>
              <a:tr h="2365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lt-LT" sz="12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5379" marR="653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200" dirty="0"/>
                        <a:t>5-6 klasė</a:t>
                      </a:r>
                      <a:endParaRPr lang="en-U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79" marR="653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200" dirty="0"/>
                        <a:t>7-8 klasė</a:t>
                      </a:r>
                      <a:endParaRPr lang="en-U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79" marR="653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200" dirty="0"/>
                        <a:t>9-10 klasė</a:t>
                      </a:r>
                      <a:endParaRPr lang="en-U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79" marR="653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200" dirty="0" smtClean="0"/>
                        <a:t>Viso valandų</a:t>
                      </a:r>
                      <a:endParaRPr lang="en-U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79" marR="653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200" dirty="0"/>
                        <a:t>11-12 klasė</a:t>
                      </a:r>
                      <a:endParaRPr lang="en-U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79" marR="65379" marT="0" marB="0"/>
                </a:tc>
              </a:tr>
              <a:tr h="4060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200" dirty="0" smtClean="0"/>
                        <a:t>Geografija</a:t>
                      </a:r>
                      <a:endParaRPr lang="en-U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79" marR="653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200" dirty="0" smtClean="0"/>
                        <a:t>2 val.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79" marR="653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200" dirty="0" smtClean="0"/>
                        <a:t>4 val.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79" marR="653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200" dirty="0" smtClean="0"/>
                        <a:t>3 val.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79" marR="653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200" dirty="0" smtClean="0"/>
                        <a:t>315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79" marR="653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200" dirty="0"/>
                        <a:t>Bendarsis kursas - 138 </a:t>
                      </a:r>
                      <a:r>
                        <a:rPr lang="lt-LT" sz="1200" dirty="0" smtClean="0"/>
                        <a:t>val.</a:t>
                      </a:r>
                      <a:endParaRPr lang="en-US" sz="1200" dirty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200" dirty="0"/>
                        <a:t>Išplėstinis kursas - 207 </a:t>
                      </a:r>
                      <a:r>
                        <a:rPr lang="lt-LT" sz="1200" dirty="0" smtClean="0"/>
                        <a:t>val.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79" marR="65379" marT="0" marB="0"/>
                </a:tc>
              </a:tr>
              <a:tr h="8121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200" dirty="0" smtClean="0"/>
                        <a:t>Istorija</a:t>
                      </a:r>
                      <a:endParaRPr lang="en-U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79" marR="653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200" dirty="0" smtClean="0"/>
                        <a:t>4  val.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79" marR="653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200" dirty="0" smtClean="0"/>
                        <a:t>4 val.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79" marR="653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200" dirty="0" smtClean="0"/>
                        <a:t>4 val.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79" marR="653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200" dirty="0" smtClean="0"/>
                        <a:t>414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79" marR="653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200" dirty="0"/>
                        <a:t>Bendarsis kursas - 138 </a:t>
                      </a:r>
                      <a:r>
                        <a:rPr lang="lt-LT" sz="1200" baseline="0" dirty="0" smtClean="0"/>
                        <a:t> </a:t>
                      </a:r>
                      <a:r>
                        <a:rPr lang="lt-LT" sz="1200" dirty="0" smtClean="0"/>
                        <a:t>val.</a:t>
                      </a:r>
                      <a:endParaRPr lang="en-US" sz="1200" dirty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200" dirty="0"/>
                        <a:t>Išplėstinis kursas - 207 </a:t>
                      </a:r>
                      <a:r>
                        <a:rPr lang="lt-LT" sz="1200" dirty="0" smtClean="0"/>
                        <a:t>val.</a:t>
                      </a:r>
                      <a:endParaRPr lang="en-US" sz="1200" dirty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200" dirty="0"/>
                        <a:t>Integruotas kursas - 138 </a:t>
                      </a:r>
                      <a:r>
                        <a:rPr lang="lt-LT" sz="1200" dirty="0" smtClean="0"/>
                        <a:t>val.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79" marR="65379" marT="0" marB="0"/>
                </a:tc>
              </a:tr>
              <a:tr h="6023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200" dirty="0" smtClean="0"/>
                        <a:t>Pilietiškumo</a:t>
                      </a:r>
                      <a:r>
                        <a:rPr lang="lt-LT" sz="1200" baseline="0" dirty="0" smtClean="0"/>
                        <a:t> pagrindai </a:t>
                      </a:r>
                      <a:endParaRPr lang="en-U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79" marR="653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200"/>
                        <a:t>-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79" marR="653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200" dirty="0"/>
                        <a:t>-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79" marR="653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200" dirty="0" smtClean="0"/>
                        <a:t>2 val.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79" marR="653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200" dirty="0" smtClean="0"/>
                        <a:t>70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79" marR="653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200" dirty="0"/>
                        <a:t>Pasirenkamieji dalykai 35 </a:t>
                      </a:r>
                      <a:r>
                        <a:rPr lang="lt-LT" sz="1200" dirty="0" smtClean="0"/>
                        <a:t>val.</a:t>
                      </a:r>
                      <a:endParaRPr lang="en-US" sz="1200" dirty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200" dirty="0"/>
                        <a:t>Teisė / Religijotyra </a:t>
                      </a:r>
                      <a:endParaRPr lang="en-US" sz="1200" dirty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200" dirty="0"/>
                        <a:t>Filosofija / Psichologija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79" marR="65379" marT="0" marB="0"/>
                </a:tc>
              </a:tr>
              <a:tr h="2256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200" dirty="0" smtClean="0"/>
                        <a:t>Ekonomika</a:t>
                      </a:r>
                      <a:r>
                        <a:rPr lang="lt-LT" sz="1200" baseline="0" dirty="0" smtClean="0"/>
                        <a:t> ir verslumas</a:t>
                      </a:r>
                      <a:endParaRPr lang="en-U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79" marR="653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200" dirty="0"/>
                        <a:t>-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79" marR="653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200" dirty="0"/>
                        <a:t>-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79" marR="653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200" dirty="0" smtClean="0"/>
                        <a:t>1 val.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79" marR="653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200" dirty="0" smtClean="0"/>
                        <a:t>35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79" marR="653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200" dirty="0"/>
                        <a:t>Ekonomika ir verslumas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79" marR="65379" marT="0" marB="0"/>
                </a:tc>
              </a:tr>
              <a:tr h="350329">
                <a:tc gridSpan="4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200"/>
                        <a:t>Pagrindinio ugdymo programoje (iš viso) </a:t>
                      </a:r>
                      <a:endParaRPr lang="en-US" sz="1200" b="1" i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79" marR="6537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200" dirty="0" smtClean="0"/>
                        <a:t>834</a:t>
                      </a:r>
                      <a:endParaRPr lang="en-US" sz="1200" b="1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79" marR="653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200" dirty="0"/>
                        <a:t>-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379" marR="6537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01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1553</TotalTime>
  <Words>2099</Words>
  <Application>Microsoft Office PowerPoint</Application>
  <PresentationFormat>Demonstracija ekrane (4:3)</PresentationFormat>
  <Paragraphs>394</Paragraphs>
  <Slides>48</Slides>
  <Notes>8</Notes>
  <HiddenSlides>0</HiddenSlides>
  <MMClips>0</MMClips>
  <ScaleCrop>false</ScaleCrop>
  <HeadingPairs>
    <vt:vector size="6" baseType="variant">
      <vt:variant>
        <vt:lpstr>Naudojami šriftai</vt:lpstr>
      </vt:variant>
      <vt:variant>
        <vt:i4>7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48</vt:i4>
      </vt:variant>
    </vt:vector>
  </HeadingPairs>
  <TitlesOfParts>
    <vt:vector size="56" baseType="lpstr">
      <vt:lpstr>Arial</vt:lpstr>
      <vt:lpstr>Calibri</vt:lpstr>
      <vt:lpstr>Cambria</vt:lpstr>
      <vt:lpstr>ＭＳ Ｐゴシック</vt:lpstr>
      <vt:lpstr>Symbol</vt:lpstr>
      <vt:lpstr>Times New Roman</vt:lpstr>
      <vt:lpstr>Wingdings</vt:lpstr>
      <vt:lpstr>Office Theme</vt:lpstr>
      <vt:lpstr>PilietiniO ugdymO galimybės  bendrojo ugdymo MOKYKLOJE </vt:lpstr>
      <vt:lpstr>Tikslas </vt:lpstr>
      <vt:lpstr>21 amžiaus gebėjimai (Greenstone Miller) </vt:lpstr>
      <vt:lpstr>Lietuvos pažangos strategija  „Lietuva 2030“</vt:lpstr>
      <vt:lpstr>Nauji iššūkiai</vt:lpstr>
      <vt:lpstr>Bendrųjų ugdymo programų tikslas (2008)</vt:lpstr>
      <vt:lpstr>„PowerPoint“ pateiktis</vt:lpstr>
      <vt:lpstr>Pilietiškumo ugdymo įgyvendinimo būdai</vt:lpstr>
      <vt:lpstr>Bendrieji ugdymo planai, 2015-2017</vt:lpstr>
      <vt:lpstr>Pilietiškumo ugdymo bendrosios programos raida </vt:lpstr>
      <vt:lpstr>Piliečio ugdymas mokykloje</vt:lpstr>
      <vt:lpstr>Pilietinis raštingumas</vt:lpstr>
      <vt:lpstr>Ko tikimės?</vt:lpstr>
      <vt:lpstr>Pilietiškumo ugdymo BP numatytų ugdomųjų veiklos ir teminių sričių integracija</vt:lpstr>
      <vt:lpstr>Metodinė pagalba </vt:lpstr>
      <vt:lpstr>Vadovėliai </vt:lpstr>
      <vt:lpstr>Bendrieji ugdymo planai</vt:lpstr>
      <vt:lpstr>Naujas, aktualus ugdymo turinys</vt:lpstr>
      <vt:lpstr>Nacionalinio saugumo pamokų ciklas</vt:lpstr>
      <vt:lpstr>Lietuvos kariuomenė ir nacionalinis saugumas. Pamokos</vt:lpstr>
      <vt:lpstr>Puslapis skirtas nacionaliniams saugumui</vt:lpstr>
      <vt:lpstr>Medijų ir informacinio raštingumo projekto metodinė medžiaga</vt:lpstr>
      <vt:lpstr>Projekto „Medijų ir informacinio raštingumo ugdymas“ metodinė medžiaga</vt:lpstr>
      <vt:lpstr>Medijų ir informacinis raštingumas</vt:lpstr>
      <vt:lpstr>Medijų ir informacinio raštingumo metodinė medžiaga. Pamokų temos</vt:lpstr>
      <vt:lpstr>Aktualijų nagrinėjimo galimybės Pilietiškumo ugdymo BP</vt:lpstr>
      <vt:lpstr>Naujienlaiškis „Aktualijos  O ką manai Tu?“</vt:lpstr>
      <vt:lpstr>Diskusija </vt:lpstr>
      <vt:lpstr>Parengta kvalifikacijos  tobulinimo programa</vt:lpstr>
      <vt:lpstr>Skaitmeninės mokymo(si) priemonės</vt:lpstr>
      <vt:lpstr>„PowerPoint“ pateiktis</vt:lpstr>
      <vt:lpstr>„PowerPoint“ pateiktis</vt:lpstr>
      <vt:lpstr>Metodinis leidinys </vt:lpstr>
      <vt:lpstr>Pilietinio ugdymo įgyvendinimas 5-8 klasėje</vt:lpstr>
      <vt:lpstr>Vertinimas </vt:lpstr>
      <vt:lpstr>Pilietinio ugdymo įgyvendinimas 9-10 klasėje</vt:lpstr>
      <vt:lpstr>Pilietinio ugdymo įgyvendinimas 11-12 klasėje</vt:lpstr>
      <vt:lpstr>Ugdymo turinio kūrybos bei įgyvendinimo aspektai (2)</vt:lpstr>
      <vt:lpstr>Standartizuota socialinių mokslų  programa 8 klasei (2015)</vt:lpstr>
      <vt:lpstr>  Standartizuoto testo užduočių paskirstymas (proc.) pagal veiklos sritis </vt:lpstr>
      <vt:lpstr>Vertinamų mokinių mokymosi pasiekimų konstruktas</vt:lpstr>
      <vt:lpstr>Esminiai aspektai</vt:lpstr>
      <vt:lpstr>2015–2016 ir 2016–2017 m.m. pagrindinio  ir vidurinio ugdymo programų bendrųjų ugdymo planų nuostatos </vt:lpstr>
      <vt:lpstr>Socialinė-pilietinė veikla</vt:lpstr>
      <vt:lpstr>Socialinė-pilietinė veikla (2)</vt:lpstr>
      <vt:lpstr>Socialiniai kūrybiškumo aspektai </vt:lpstr>
      <vt:lpstr>Socialinė-pilietinė veikla (3)</vt:lpstr>
      <vt:lpstr>Spręstinos problemos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Sarunas</dc:creator>
  <cp:lastModifiedBy>Meilė Čeponienė</cp:lastModifiedBy>
  <cp:revision>163</cp:revision>
  <cp:lastPrinted>2015-10-06T14:59:58Z</cp:lastPrinted>
  <dcterms:created xsi:type="dcterms:W3CDTF">2015-10-04T17:11:54Z</dcterms:created>
  <dcterms:modified xsi:type="dcterms:W3CDTF">2017-01-11T12:26:49Z</dcterms:modified>
</cp:coreProperties>
</file>